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3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4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5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6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7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8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9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10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11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12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13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14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0"/>
  </p:notesMasterIdLst>
  <p:handoutMasterIdLst>
    <p:handoutMasterId r:id="rId21"/>
  </p:handoutMasterIdLst>
  <p:sldIdLst>
    <p:sldId id="504" r:id="rId2"/>
    <p:sldId id="525" r:id="rId3"/>
    <p:sldId id="538" r:id="rId4"/>
    <p:sldId id="532" r:id="rId5"/>
    <p:sldId id="482" r:id="rId6"/>
    <p:sldId id="519" r:id="rId7"/>
    <p:sldId id="515" r:id="rId8"/>
    <p:sldId id="405" r:id="rId9"/>
    <p:sldId id="520" r:id="rId10"/>
    <p:sldId id="533" r:id="rId11"/>
    <p:sldId id="534" r:id="rId12"/>
    <p:sldId id="535" r:id="rId13"/>
    <p:sldId id="536" r:id="rId14"/>
    <p:sldId id="537" r:id="rId15"/>
    <p:sldId id="503" r:id="rId16"/>
    <p:sldId id="390" r:id="rId17"/>
    <p:sldId id="391" r:id="rId18"/>
    <p:sldId id="398" r:id="rId19"/>
  </p:sldIdLst>
  <p:sldSz cx="9144000" cy="6858000" type="screen4x3"/>
  <p:notesSz cx="6805613" cy="9944100"/>
  <p:custDataLst>
    <p:tags r:id="rId22"/>
  </p:custDataLst>
  <p:defaultTextStyle>
    <a:defPPr>
      <a:defRPr lang="en-US"/>
    </a:defPPr>
    <a:lvl1pPr marL="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4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6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2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16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18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22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25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Arnot" initials="MA" lastIdx="30" clrIdx="0">
    <p:extLst/>
  </p:cmAuthor>
  <p:cmAuthor id="2" name="Lea Hegg" initials="LH" lastIdx="44" clrIdx="1">
    <p:extLst/>
  </p:cmAuthor>
  <p:cmAuthor id="3" name="Solina Administrator" initials="SA" lastIdx="2" clrIdx="2"/>
  <p:cmAuthor id="4" name="SA" initials="SA" lastIdx="3" clrIdx="3">
    <p:extLst>
      <p:ext uri="{19B8F6BF-5375-455C-9EA6-DF929625EA0E}">
        <p15:presenceInfo xmlns:p15="http://schemas.microsoft.com/office/powerpoint/2012/main" userId="SA" providerId="None"/>
      </p:ext>
    </p:extLst>
  </p:cmAuthor>
  <p:cmAuthor id="5" name="Michelle Arnot-Kruger" initials="MA" lastIdx="3" clrIdx="4">
    <p:extLst>
      <p:ext uri="{19B8F6BF-5375-455C-9EA6-DF929625EA0E}">
        <p15:presenceInfo xmlns:p15="http://schemas.microsoft.com/office/powerpoint/2012/main" userId="S-1-5-21-889838981-920820592-1903951286-6906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202"/>
    <a:srgbClr val="C2DBEC"/>
    <a:srgbClr val="99C837"/>
    <a:srgbClr val="00589F"/>
    <a:srgbClr val="0091CF"/>
    <a:srgbClr val="0000E6"/>
    <a:srgbClr val="063166"/>
    <a:srgbClr val="FFCC99"/>
    <a:srgbClr val="E6F559"/>
    <a:srgbClr val="8F9E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0810" autoAdjust="0"/>
  </p:normalViewPr>
  <p:slideViewPr>
    <p:cSldViewPr snapToObjects="1">
      <p:cViewPr varScale="1">
        <p:scale>
          <a:sx n="104" d="100"/>
          <a:sy n="104" d="100"/>
        </p:scale>
        <p:origin x="1932" y="48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8804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183" y="0"/>
            <a:ext cx="2949841" cy="498804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E6AB5BD7-40B9-4774-9FE9-8F8F4FF87BC3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296"/>
            <a:ext cx="2949841" cy="498804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183" y="9445296"/>
            <a:ext cx="2949841" cy="498804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B9382FDC-2459-477D-BA42-8548D97EB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5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97B26744-72EE-406B-9558-04EF2D0359E2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6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9AF29FE9-1ACD-447A-9767-3B2F7FB42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2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4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06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0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12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16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18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22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25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A0EDD47-C848-47C9-94A5-B2EABECD5FA2}" type="slidenum"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682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9AEE69-3762-4E75-B491-E0095EF77471}" type="slidenum"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76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9AEE69-3762-4E75-B491-E0095EF77471}" type="slidenum"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76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9AEE69-3762-4E75-B491-E0095EF77471}" type="slidenum"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76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9AEE69-3762-4E75-B491-E0095EF77471}" type="slidenum"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76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29FE9-1ACD-447A-9767-3B2F7FB42AD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2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6149F-73CA-474F-AA8B-FC576340568F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035" name="doc id"/>
          <p:cNvSpPr>
            <a:spLocks noGrp="1" noChangeArrowheads="1"/>
          </p:cNvSpPr>
          <p:nvPr>
            <p:ph type="ftr" sz="quarter" idx="4"/>
          </p:nvPr>
        </p:nvSpPr>
        <p:spPr>
          <a:xfrm>
            <a:off x="5456136" y="102578"/>
            <a:ext cx="1157235" cy="131687"/>
          </a:xfrm>
          <a:noFill/>
        </p:spPr>
        <p:txBody>
          <a:bodyPr/>
          <a:lstStyle/>
          <a:p>
            <a:r>
              <a:rPr lang="cs-CZ" dirty="0">
                <a:solidFill>
                  <a:prstClr val="black"/>
                </a:solidFill>
              </a:rPr>
              <a:t>DCO-AAA123-20100121-</a:t>
            </a: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119" y="5343365"/>
            <a:ext cx="5799509" cy="263377"/>
          </a:xfrm>
          <a:noFill/>
          <a:ln/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Add establish PMT</a:t>
            </a:r>
          </a:p>
        </p:txBody>
      </p:sp>
    </p:spTree>
    <p:extLst>
      <p:ext uri="{BB962C8B-B14F-4D97-AF65-F5344CB8AC3E}">
        <p14:creationId xmlns:p14="http://schemas.microsoft.com/office/powerpoint/2010/main" val="3384215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6149F-73CA-474F-AA8B-FC576340568F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035" name="doc id"/>
          <p:cNvSpPr>
            <a:spLocks noGrp="1" noChangeArrowheads="1"/>
          </p:cNvSpPr>
          <p:nvPr>
            <p:ph type="ftr" sz="quarter" idx="4"/>
          </p:nvPr>
        </p:nvSpPr>
        <p:spPr>
          <a:xfrm>
            <a:off x="5456136" y="102578"/>
            <a:ext cx="1157235" cy="131687"/>
          </a:xfrm>
          <a:noFill/>
        </p:spPr>
        <p:txBody>
          <a:bodyPr/>
          <a:lstStyle/>
          <a:p>
            <a:r>
              <a:rPr lang="cs-CZ" dirty="0">
                <a:solidFill>
                  <a:prstClr val="black"/>
                </a:solidFill>
              </a:rPr>
              <a:t>DCO-AAA123-20100121-</a:t>
            </a: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119" y="5343365"/>
            <a:ext cx="5799509" cy="263377"/>
          </a:xfrm>
          <a:noFill/>
          <a:ln/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Add establish PMT</a:t>
            </a:r>
          </a:p>
        </p:txBody>
      </p:sp>
    </p:spTree>
    <p:extLst>
      <p:ext uri="{BB962C8B-B14F-4D97-AF65-F5344CB8AC3E}">
        <p14:creationId xmlns:p14="http://schemas.microsoft.com/office/powerpoint/2010/main" val="1095173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6149F-73CA-474F-AA8B-FC576340568F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035" name="doc id"/>
          <p:cNvSpPr>
            <a:spLocks noGrp="1" noChangeArrowheads="1"/>
          </p:cNvSpPr>
          <p:nvPr>
            <p:ph type="ftr" sz="quarter" idx="4"/>
          </p:nvPr>
        </p:nvSpPr>
        <p:spPr>
          <a:xfrm>
            <a:off x="5456136" y="102578"/>
            <a:ext cx="1157235" cy="131687"/>
          </a:xfrm>
          <a:noFill/>
        </p:spPr>
        <p:txBody>
          <a:bodyPr/>
          <a:lstStyle/>
          <a:p>
            <a:r>
              <a:rPr lang="cs-CZ" dirty="0">
                <a:solidFill>
                  <a:prstClr val="black"/>
                </a:solidFill>
              </a:rPr>
              <a:t>DCO-AAA123-20100121-</a:t>
            </a: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119" y="5343365"/>
            <a:ext cx="5799509" cy="263377"/>
          </a:xfrm>
          <a:noFill/>
          <a:ln/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Add establish PMT</a:t>
            </a:r>
          </a:p>
        </p:txBody>
      </p:sp>
    </p:spTree>
    <p:extLst>
      <p:ext uri="{BB962C8B-B14F-4D97-AF65-F5344CB8AC3E}">
        <p14:creationId xmlns:p14="http://schemas.microsoft.com/office/powerpoint/2010/main" val="3384215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/>
            <a:fld id="{99A6149F-73CA-474F-AA8B-FC576340568F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035" name="doc id"/>
          <p:cNvSpPr>
            <a:spLocks noGrp="1" noChangeArrowheads="1"/>
          </p:cNvSpPr>
          <p:nvPr>
            <p:ph type="ftr" sz="quarter" idx="4"/>
          </p:nvPr>
        </p:nvSpPr>
        <p:spPr>
          <a:xfrm>
            <a:off x="5456136" y="102578"/>
            <a:ext cx="1157235" cy="131687"/>
          </a:xfrm>
          <a:noFill/>
        </p:spPr>
        <p:txBody>
          <a:bodyPr/>
          <a:lstStyle/>
          <a:p>
            <a:pPr algn="l" rtl="0"/>
            <a:r>
              <a:rPr lang="cs-CZ" dirty="0">
                <a:solidFill>
                  <a:prstClr val="black"/>
                </a:solidFill>
                <a:latin typeface="Calibri"/>
              </a:rPr>
              <a:t>DCO-AAA123-20100121-</a:t>
            </a: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119" y="5343365"/>
            <a:ext cx="5799509" cy="263377"/>
          </a:xfrm>
          <a:noFill/>
          <a:ln/>
        </p:spPr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4215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/>
            <a:fld id="{99A6149F-73CA-474F-AA8B-FC576340568F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035" name="doc id"/>
          <p:cNvSpPr>
            <a:spLocks noGrp="1" noChangeArrowheads="1"/>
          </p:cNvSpPr>
          <p:nvPr>
            <p:ph type="ftr" sz="quarter" idx="4"/>
          </p:nvPr>
        </p:nvSpPr>
        <p:spPr>
          <a:xfrm>
            <a:off x="5456136" y="102578"/>
            <a:ext cx="1157235" cy="131687"/>
          </a:xfrm>
          <a:noFill/>
        </p:spPr>
        <p:txBody>
          <a:bodyPr/>
          <a:lstStyle/>
          <a:p>
            <a:pPr algn="l" rtl="0"/>
            <a:r>
              <a:rPr lang="cs-CZ" dirty="0">
                <a:solidFill>
                  <a:prstClr val="black"/>
                </a:solidFill>
                <a:latin typeface="Calibri"/>
              </a:rPr>
              <a:t>DCO-AAA123-20100121-</a:t>
            </a: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119" y="5343365"/>
            <a:ext cx="5799509" cy="263377"/>
          </a:xfrm>
          <a:noFill/>
          <a:ln/>
        </p:spPr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7244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/>
            <a:fld id="{99A6149F-73CA-474F-AA8B-FC576340568F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035" name="doc id"/>
          <p:cNvSpPr>
            <a:spLocks noGrp="1" noChangeArrowheads="1"/>
          </p:cNvSpPr>
          <p:nvPr>
            <p:ph type="ftr" sz="quarter" idx="4"/>
          </p:nvPr>
        </p:nvSpPr>
        <p:spPr>
          <a:xfrm>
            <a:off x="5456136" y="102578"/>
            <a:ext cx="1157235" cy="131687"/>
          </a:xfrm>
          <a:noFill/>
        </p:spPr>
        <p:txBody>
          <a:bodyPr/>
          <a:lstStyle/>
          <a:p>
            <a:pPr algn="l" rtl="0"/>
            <a:r>
              <a:rPr lang="cs-CZ" dirty="0">
                <a:solidFill>
                  <a:prstClr val="black"/>
                </a:solidFill>
                <a:latin typeface="Calibri"/>
              </a:rPr>
              <a:t>DCO-AAA123-20100121-</a:t>
            </a: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119" y="5343365"/>
            <a:ext cx="5799509" cy="263377"/>
          </a:xfrm>
          <a:noFill/>
          <a:ln/>
        </p:spPr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1865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9AEE69-3762-4E75-B491-E0095EF77471}" type="slidenum"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76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9AEE69-3762-4E75-B491-E0095EF77471}" type="slidenum">
              <a: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7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4.emf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oleObject" Target="../embeddings/oleObject2.bin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tags" Target="../tags/tag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7254779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065" name="think-cell Slide" r:id="rId12" imgW="360" imgH="360" progId="TCLayout.ActiveDocument.1">
                  <p:embed/>
                </p:oleObj>
              </mc:Choice>
              <mc:Fallback>
                <p:oleObj name="think-cell Slide" r:id="rId12" imgW="360" imgH="360" progId="TCLayout.ActiveDocument.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93795" y="349865"/>
            <a:ext cx="1014109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eaLnBrk="1" hangingPunct="1">
              <a:defRPr/>
            </a:pPr>
            <a:r>
              <a:rPr lang="en-GB" sz="900" b="1" kern="1200" dirty="0" smtClean="0">
                <a:solidFill>
                  <a:srgbClr val="1F1F1F"/>
                </a:solidFill>
                <a:ea typeface="ＭＳ Ｐゴシック"/>
                <a:cs typeface="+mn-cs"/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0" eaLnBrk="1" hangingPunct="1">
              <a:defRPr/>
            </a:pPr>
            <a:endParaRPr lang="en-GB" sz="800" kern="1200" dirty="0" smtClean="0">
              <a:solidFill>
                <a:srgbClr val="1F1F1F"/>
              </a:solidFill>
              <a:ea typeface="ＭＳ Ｐゴシック"/>
              <a:cs typeface="+mn-cs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93795" y="508600"/>
            <a:ext cx="3585365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eaLnBrk="1" hangingPunct="1">
              <a:defRPr/>
            </a:pPr>
            <a:r>
              <a:rPr lang="en-US" sz="900" kern="1200" smtClean="0">
                <a:solidFill>
                  <a:srgbClr val="1F1F1F"/>
                </a:solidFill>
                <a:ea typeface="ＭＳ Ｐゴシック"/>
                <a:cs typeface="+mn-cs"/>
              </a:rPr>
              <a:t>Last Modified 2013/05/06 10:48 AM W. Central Africa Standard Time</a:t>
            </a:r>
            <a:endParaRPr lang="en-GB" sz="900" kern="1200" dirty="0" smtClean="0">
              <a:solidFill>
                <a:srgbClr val="1F1F1F"/>
              </a:solidFill>
              <a:ea typeface="ＭＳ Ｐゴシック"/>
              <a:cs typeface="+mn-cs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93795" y="668956"/>
            <a:ext cx="3258233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eaLnBrk="1" hangingPunct="1">
              <a:defRPr/>
            </a:pPr>
            <a:r>
              <a:rPr lang="en-US" sz="900" kern="1200" smtClean="0">
                <a:solidFill>
                  <a:srgbClr val="1F1F1F"/>
                </a:solidFill>
                <a:ea typeface="ＭＳ Ｐゴシック"/>
                <a:cs typeface="+mn-cs"/>
              </a:rPr>
              <a:t>Printed 2013/05/03 01:00 PM W. Central Africa Standard Time</a:t>
            </a:r>
            <a:endParaRPr lang="en-GB" sz="900" kern="1200" dirty="0" smtClean="0">
              <a:solidFill>
                <a:srgbClr val="1F1F1F"/>
              </a:solidFill>
              <a:ea typeface="ＭＳ Ｐゴシック"/>
              <a:cs typeface="+mn-cs"/>
            </a:endParaRPr>
          </a:p>
        </p:txBody>
      </p:sp>
      <p:grpSp>
        <p:nvGrpSpPr>
          <p:cNvPr id="3" name="McK Title Elements"/>
          <p:cNvGrpSpPr>
            <a:grpSpLocks/>
          </p:cNvGrpSpPr>
          <p:nvPr>
            <p:custDataLst>
              <p:tags r:id="rId7"/>
            </p:custDataLst>
          </p:nvPr>
        </p:nvGrpSpPr>
        <p:grpSpPr bwMode="gray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gray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rtl="0" eaLnBrk="1" hangingPunct="1">
                <a:defRPr/>
              </a:pPr>
              <a:r>
                <a:rPr lang="en-GB" sz="1400" kern="1200" dirty="0" smtClean="0">
                  <a:solidFill>
                    <a:srgbClr val="1F1F1F"/>
                  </a:solidFill>
                  <a:ea typeface="ＭＳ Ｐゴシック"/>
                  <a:cs typeface="+mn-cs"/>
                </a:rPr>
                <a:t>Document type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gray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rtl="0" eaLnBrk="1" hangingPunct="1">
                <a:defRPr/>
              </a:pPr>
              <a:r>
                <a:rPr lang="en-GB" sz="1400" kern="1200" dirty="0" smtClean="0">
                  <a:solidFill>
                    <a:srgbClr val="1F1F1F"/>
                  </a:solidFill>
                  <a:ea typeface="ＭＳ Ｐゴシック"/>
                  <a:cs typeface="+mn-cs"/>
                </a:rPr>
                <a:t>Date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gray">
            <a:xfrm>
              <a:off x="1663" y="3714"/>
              <a:ext cx="277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algn="l" defTabSz="821202" rtl="0" eaLnBrk="0" hangingPunct="0"/>
              <a:r>
                <a:rPr lang="en-GB" sz="800" kern="1200" dirty="0">
                  <a:solidFill>
                    <a:srgbClr val="1F1F1F"/>
                  </a:solidFill>
                  <a:latin typeface="Arial"/>
                  <a:ea typeface="ＭＳ Ｐゴシック"/>
                  <a:cs typeface="+mn-cs"/>
                </a:rPr>
                <a:t>CONFIDENTIAL AND PROPRIETARY</a:t>
              </a:r>
            </a:p>
            <a:p>
              <a:pPr algn="l" defTabSz="821202" rtl="0" eaLnBrk="0" hangingPunct="0"/>
              <a:r>
                <a:rPr lang="en-GB" sz="800" kern="1200" dirty="0">
                  <a:solidFill>
                    <a:srgbClr val="1F1F1F"/>
                  </a:solidFill>
                  <a:latin typeface="Arial"/>
                  <a:ea typeface="ＭＳ Ｐゴシック"/>
                  <a:cs typeface="+mn-cs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gray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/>
              <a:endParaRPr lang="en-GB" kern="1200" dirty="0">
                <a:solidFill>
                  <a:srgbClr val="1F1F1F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gray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/>
              <a:endParaRPr lang="en-GB" kern="1200" dirty="0">
                <a:solidFill>
                  <a:srgbClr val="1F1F1F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gray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rtl="0"/>
              <a:endParaRPr lang="en-GB" kern="1200" dirty="0">
                <a:solidFill>
                  <a:srgbClr val="1F1F1F"/>
                </a:solidFill>
                <a:latin typeface="Arial"/>
                <a:ea typeface="ＭＳ Ｐゴシック"/>
                <a:cs typeface="+mn-cs"/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9"/>
            </p:custDataLst>
          </p:nvPr>
        </p:nvSpPr>
        <p:spPr bwMode="gray">
          <a:xfrm>
            <a:off x="2693796" y="1196724"/>
            <a:ext cx="6221807" cy="507831"/>
          </a:xfrm>
          <a:prstGeom prst="rect">
            <a:avLst/>
          </a:prstGeom>
        </p:spPr>
        <p:txBody>
          <a:bodyPr/>
          <a:lstStyle>
            <a:lvl1pPr>
              <a:defRPr sz="3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10"/>
            </p:custDataLst>
          </p:nvPr>
        </p:nvSpPr>
        <p:spPr bwMode="gray">
          <a:xfrm>
            <a:off x="2693795" y="3945699"/>
            <a:ext cx="5036084" cy="21982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1489" y="234863"/>
            <a:ext cx="8794113" cy="298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l" rtl="0"/>
            <a:fld id="{42C328C1-A84F-4A39-A664-DBA00541A8C6}" type="slidenum">
              <a:rPr lang="en-US" kern="1200" smtClean="0">
                <a:solidFill>
                  <a:srgbClr val="1F1F1F"/>
                </a:solidFill>
                <a:latin typeface="Arial"/>
                <a:ea typeface="ＭＳ Ｐゴシック"/>
                <a:cs typeface="+mn-cs"/>
              </a:rPr>
              <a:pPr algn="l" rtl="0"/>
              <a:t>‹#›</a:t>
            </a:fld>
            <a:endParaRPr lang="en-US" kern="1200" dirty="0">
              <a:solidFill>
                <a:srgbClr val="1F1F1F"/>
              </a:solidFill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55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heme" Target="../theme/theme1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11" Type="http://schemas.openxmlformats.org/officeDocument/2006/relationships/image" Target="../media/image3.emf"/><Relationship Id="rId5" Type="http://schemas.openxmlformats.org/officeDocument/2006/relationships/tags" Target="../tags/tag2.xml"/><Relationship Id="rId10" Type="http://schemas.openxmlformats.org/officeDocument/2006/relationships/image" Target="../media/image2.emf"/><Relationship Id="rId4" Type="http://schemas.openxmlformats.org/officeDocument/2006/relationships/vmlDrawing" Target="../drawings/vmlDrawing1.v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0445955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42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gray">
          <a:xfrm>
            <a:off x="824660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rtl="0"/>
            <a:endParaRPr lang="en-GB" sz="800" kern="120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73858" y="1980006"/>
            <a:ext cx="2397735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eaLnBrk="1" hangingPunct="1">
              <a:defRPr/>
            </a:pPr>
            <a:r>
              <a:rPr lang="en-US" sz="600" kern="1200" smtClean="0">
                <a:solidFill>
                  <a:srgbClr val="1F1F1F"/>
                </a:solidFill>
                <a:ea typeface="ＭＳ Ｐゴシック"/>
                <a:cs typeface="+mn-cs"/>
              </a:rPr>
              <a:t>Last Modified 2013/05/06 10:48 AM W. Central Africa Standard Time</a:t>
            </a:r>
            <a:endParaRPr lang="en-GB" kern="1200" dirty="0" smtClean="0">
              <a:solidFill>
                <a:srgbClr val="1F1F1F"/>
              </a:solidFill>
              <a:ea typeface="ＭＳ Ｐゴシック"/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83442" y="4197986"/>
            <a:ext cx="2178570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eaLnBrk="1" hangingPunct="1">
              <a:defRPr/>
            </a:pPr>
            <a:r>
              <a:rPr lang="en-US" sz="600" kern="1200" smtClean="0">
                <a:solidFill>
                  <a:srgbClr val="1F1F1F"/>
                </a:solidFill>
                <a:ea typeface="ＭＳ Ｐゴシック"/>
                <a:cs typeface="+mn-cs"/>
              </a:rPr>
              <a:t>Printed 2013/05/03 01:00 PM W. Central Africa Standard Time</a:t>
            </a:r>
            <a:endParaRPr lang="en-GB" kern="1200" dirty="0" smtClean="0">
              <a:solidFill>
                <a:srgbClr val="1F1F1F"/>
              </a:solidFill>
              <a:ea typeface="ＭＳ Ｐゴシック"/>
              <a:cs typeface="+mn-cs"/>
            </a:endParaRP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753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GB" sz="1400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542616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>
              <a:defRPr/>
            </a:pPr>
            <a:r>
              <a:rPr lang="en-GB" sz="1600" kern="1200" dirty="0" smtClean="0">
                <a:solidFill>
                  <a:srgbClr val="808080"/>
                </a:solidFill>
                <a:ea typeface="ＭＳ Ｐゴシック"/>
                <a:cs typeface="+mn-cs"/>
              </a:rPr>
              <a:t>Unit of measure</a:t>
            </a:r>
          </a:p>
        </p:txBody>
      </p:sp>
      <p:grpSp>
        <p:nvGrpSpPr>
          <p:cNvPr id="3" name="McK Slide Elements" hidden="1"/>
          <p:cNvGrpSpPr>
            <a:grpSpLocks/>
          </p:cNvGrpSpPr>
          <p:nvPr/>
        </p:nvGrpSpPr>
        <p:grpSpPr bwMode="auto">
          <a:xfrm>
            <a:off x="121489" y="6203623"/>
            <a:ext cx="8722840" cy="518318"/>
            <a:chOff x="75" y="3830"/>
            <a:chExt cx="5385" cy="320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rtl="0">
                <a:defRPr/>
              </a:pPr>
              <a:r>
                <a:rPr lang="en-GB" sz="1000" kern="1200" dirty="0" smtClean="0">
                  <a:solidFill>
                    <a:srgbClr val="1F1F1F"/>
                  </a:solidFill>
                  <a:ea typeface="ＭＳ Ｐゴシック"/>
                  <a:cs typeface="+mn-cs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75" indent="-621975" algn="l" defTabSz="913526" rtl="0">
                <a:tabLst>
                  <a:tab pos="625214" algn="l"/>
                </a:tabLst>
              </a:pPr>
              <a:r>
                <a:rPr lang="en-GB" sz="1000" kern="1200" dirty="0">
                  <a:solidFill>
                    <a:srgbClr val="000000"/>
                  </a:solidFill>
                  <a:latin typeface="Arial"/>
                  <a:ea typeface="ＭＳ Ｐゴシック"/>
                  <a:cs typeface="+mn-cs"/>
                </a:rPr>
                <a:t>SOURCE: Source</a:t>
              </a:r>
            </a:p>
          </p:txBody>
        </p:sp>
      </p:grpSp>
      <p:grpSp>
        <p:nvGrpSpPr>
          <p:cNvPr id="5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algn="l" rtl="0"/>
              <a:r>
                <a:rPr lang="en-GB" b="1" kern="1200" dirty="0">
                  <a:solidFill>
                    <a:srgbClr val="1F1F1F"/>
                  </a:solidFill>
                  <a:latin typeface="Arial"/>
                  <a:ea typeface="ＭＳ Ｐゴシック"/>
                  <a:cs typeface="+mn-cs"/>
                </a:rPr>
                <a:t>Title</a:t>
              </a:r>
            </a:p>
            <a:p>
              <a:pPr algn="l" rtl="0"/>
              <a:r>
                <a:rPr lang="en-GB" kern="1200" dirty="0">
                  <a:solidFill>
                    <a:srgbClr val="808080"/>
                  </a:solidFill>
                  <a:latin typeface="Arial"/>
                  <a:ea typeface="ＭＳ Ｐゴシック"/>
                  <a:cs typeface="+mn-cs"/>
                </a:rPr>
                <a:t>Unit of measure</a:t>
              </a:r>
            </a:p>
          </p:txBody>
        </p:sp>
      </p:grpSp>
      <p:sp>
        <p:nvSpPr>
          <p:cNvPr id="20" name="SlideLogoText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2588" y="6566446"/>
            <a:ext cx="1269955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rtl="0"/>
            <a:r>
              <a:rPr lang="en-US" sz="1000" kern="1200" dirty="0">
                <a:solidFill>
                  <a:srgbClr val="1F1F1F"/>
                </a:solidFill>
                <a:latin typeface="Arial"/>
                <a:ea typeface="ＭＳ Ｐゴシック"/>
                <a:cs typeface="+mn-cs"/>
              </a:rPr>
              <a:t>McKinsey &amp; Company</a:t>
            </a:r>
          </a:p>
        </p:txBody>
      </p:sp>
      <p:sp>
        <p:nvSpPr>
          <p:cNvPr id="21" name="SlideLogoSeparator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90626" y="6534052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913526" rtl="0"/>
            <a:r>
              <a:rPr lang="en-US" sz="1200" kern="1200" dirty="0">
                <a:solidFill>
                  <a:srgbClr val="1F1F1F"/>
                </a:solidFill>
                <a:latin typeface="Arial"/>
                <a:ea typeface="ＭＳ Ｐゴシック"/>
                <a:cs typeface="+mn-cs"/>
              </a:rPr>
              <a:t>|</a:t>
            </a:r>
          </a:p>
        </p:txBody>
      </p:sp>
      <p:sp>
        <p:nvSpPr>
          <p:cNvPr id="4" name="Rectangle 3"/>
          <p:cNvSpPr/>
          <p:nvPr/>
        </p:nvSpPr>
        <p:spPr bwMode="gray">
          <a:xfrm>
            <a:off x="0" y="6400584"/>
            <a:ext cx="9144000" cy="25712"/>
          </a:xfrm>
          <a:prstGeom prst="rect">
            <a:avLst/>
          </a:prstGeom>
          <a:gradFill flip="none" rotWithShape="1">
            <a:gsLst>
              <a:gs pos="100000">
                <a:srgbClr val="00589F"/>
              </a:gs>
              <a:gs pos="0">
                <a:srgbClr val="FFFFFF"/>
              </a:gs>
            </a:gsLst>
            <a:lin ang="0" scaled="0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rtl="0"/>
            <a:endParaRPr lang="en-US" kern="1200" dirty="0" err="1">
              <a:ln>
                <a:solidFill>
                  <a:schemeClr val="tx2"/>
                </a:solidFill>
              </a:ln>
              <a:solidFill>
                <a:srgbClr val="1F1F1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0" y="0"/>
            <a:ext cx="9164320" cy="523220"/>
          </a:xfrm>
          <a:prstGeom prst="rect">
            <a:avLst/>
          </a:prstGeom>
          <a:solidFill>
            <a:srgbClr val="0091CF"/>
          </a:solidFill>
        </p:spPr>
        <p:txBody>
          <a:bodyPr wrap="square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99C837"/>
                </a:solidFill>
                <a:latin typeface="Arial" pitchFamily="34" charset="0"/>
                <a:cs typeface="Arial" pitchFamily="34" charset="0"/>
              </a:rPr>
              <a:t> </a:t>
            </a:r>
            <a:endParaRPr lang="x-none" sz="1600" b="1" dirty="0">
              <a:solidFill>
                <a:srgbClr val="99C83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965109" y="6530380"/>
            <a:ext cx="642450" cy="241605"/>
          </a:xfrm>
          <a:prstGeom prst="rect">
            <a:avLst/>
          </a:prstGeom>
        </p:spPr>
      </p:pic>
      <p:pic>
        <p:nvPicPr>
          <p:cNvPr id="7" name="Picture 6" descr="logo_blue.eps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310" y="6558006"/>
            <a:ext cx="810445" cy="1972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iming>
    <p:tnLst>
      <p:par>
        <p:cTn id="1" dur="indefinite" restart="never" nodeType="tmRoot"/>
      </p:par>
    </p:tnLst>
  </p:timing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9298" algn="l"/>
        </a:tabLst>
        <a:defRPr sz="1900" b="1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oleObject" Target="../embeddings/oleObject3.bin"/><Relationship Id="rId3" Type="http://schemas.openxmlformats.org/officeDocument/2006/relationships/tags" Target="../tags/tag15.xml"/><Relationship Id="rId21" Type="http://schemas.openxmlformats.org/officeDocument/2006/relationships/image" Target="../media/image10.emf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image" Target="../media/image8.emf"/><Relationship Id="rId2" Type="http://schemas.openxmlformats.org/officeDocument/2006/relationships/tags" Target="../tags/tag14.xml"/><Relationship Id="rId16" Type="http://schemas.openxmlformats.org/officeDocument/2006/relationships/image" Target="../media/image7.png"/><Relationship Id="rId20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22.xml"/><Relationship Id="rId19" Type="http://schemas.openxmlformats.org/officeDocument/2006/relationships/image" Target="../media/image6.emf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12" Type="http://schemas.openxmlformats.org/officeDocument/2006/relationships/image" Target="../media/image11.emf"/><Relationship Id="rId2" Type="http://schemas.openxmlformats.org/officeDocument/2006/relationships/tags" Target="../tags/tag195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99.xml"/><Relationship Id="rId11" Type="http://schemas.openxmlformats.org/officeDocument/2006/relationships/image" Target="../media/image17.emf"/><Relationship Id="rId5" Type="http://schemas.openxmlformats.org/officeDocument/2006/relationships/tags" Target="../tags/tag198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197.xml"/><Relationship Id="rId9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notesSlide" Target="../notesSlides/notesSlide10.xml"/><Relationship Id="rId3" Type="http://schemas.openxmlformats.org/officeDocument/2006/relationships/tags" Target="../tags/tag202.xml"/><Relationship Id="rId21" Type="http://schemas.openxmlformats.org/officeDocument/2006/relationships/image" Target="../media/image11.emf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0" Type="http://schemas.openxmlformats.org/officeDocument/2006/relationships/image" Target="../media/image17.emf"/><Relationship Id="rId1" Type="http://schemas.openxmlformats.org/officeDocument/2006/relationships/vmlDrawing" Target="../drawings/vmlDrawing13.v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10" Type="http://schemas.openxmlformats.org/officeDocument/2006/relationships/tags" Target="../tags/tag209.xml"/><Relationship Id="rId19" Type="http://schemas.openxmlformats.org/officeDocument/2006/relationships/oleObject" Target="../embeddings/oleObject13.bin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tags" Target="../tags/tag227.xml"/><Relationship Id="rId18" Type="http://schemas.openxmlformats.org/officeDocument/2006/relationships/image" Target="../media/image17.emf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17" Type="http://schemas.openxmlformats.org/officeDocument/2006/relationships/oleObject" Target="../embeddings/oleObject14.bin"/><Relationship Id="rId2" Type="http://schemas.openxmlformats.org/officeDocument/2006/relationships/tags" Target="../tags/tag216.xml"/><Relationship Id="rId16" Type="http://schemas.openxmlformats.org/officeDocument/2006/relationships/notesSlide" Target="../notesSlides/notesSlide11.xml"/><Relationship Id="rId1" Type="http://schemas.openxmlformats.org/officeDocument/2006/relationships/vmlDrawing" Target="../drawings/vmlDrawing14.v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5" Type="http://schemas.openxmlformats.org/officeDocument/2006/relationships/tags" Target="../tags/tag219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24.xml"/><Relationship Id="rId19" Type="http://schemas.openxmlformats.org/officeDocument/2006/relationships/image" Target="../media/image11.emf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30.xml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image" Target="../media/image11.emf"/><Relationship Id="rId2" Type="http://schemas.openxmlformats.org/officeDocument/2006/relationships/tags" Target="../tags/tag229.xml"/><Relationship Id="rId16" Type="http://schemas.openxmlformats.org/officeDocument/2006/relationships/image" Target="../media/image17.emf"/><Relationship Id="rId1" Type="http://schemas.openxmlformats.org/officeDocument/2006/relationships/vmlDrawing" Target="../drawings/vmlDrawing15.v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5" Type="http://schemas.openxmlformats.org/officeDocument/2006/relationships/tags" Target="../tags/tag232.xml"/><Relationship Id="rId15" Type="http://schemas.openxmlformats.org/officeDocument/2006/relationships/oleObject" Target="../embeddings/oleObject15.bin"/><Relationship Id="rId10" Type="http://schemas.openxmlformats.org/officeDocument/2006/relationships/tags" Target="../tags/tag237.xml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13" Type="http://schemas.openxmlformats.org/officeDocument/2006/relationships/tags" Target="../tags/tag251.xml"/><Relationship Id="rId18" Type="http://schemas.openxmlformats.org/officeDocument/2006/relationships/tags" Target="../tags/tag256.xml"/><Relationship Id="rId3" Type="http://schemas.openxmlformats.org/officeDocument/2006/relationships/tags" Target="../tags/tag241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45.xml"/><Relationship Id="rId12" Type="http://schemas.openxmlformats.org/officeDocument/2006/relationships/tags" Target="../tags/tag250.xml"/><Relationship Id="rId17" Type="http://schemas.openxmlformats.org/officeDocument/2006/relationships/tags" Target="../tags/tag255.xml"/><Relationship Id="rId25" Type="http://schemas.openxmlformats.org/officeDocument/2006/relationships/image" Target="../media/image11.emf"/><Relationship Id="rId2" Type="http://schemas.openxmlformats.org/officeDocument/2006/relationships/tags" Target="../tags/tag240.xml"/><Relationship Id="rId16" Type="http://schemas.openxmlformats.org/officeDocument/2006/relationships/tags" Target="../tags/tag254.xml"/><Relationship Id="rId20" Type="http://schemas.openxmlformats.org/officeDocument/2006/relationships/tags" Target="../tags/tag258.xml"/><Relationship Id="rId1" Type="http://schemas.openxmlformats.org/officeDocument/2006/relationships/vmlDrawing" Target="../drawings/vmlDrawing16.vml"/><Relationship Id="rId6" Type="http://schemas.openxmlformats.org/officeDocument/2006/relationships/tags" Target="../tags/tag244.xml"/><Relationship Id="rId11" Type="http://schemas.openxmlformats.org/officeDocument/2006/relationships/tags" Target="../tags/tag249.xml"/><Relationship Id="rId24" Type="http://schemas.openxmlformats.org/officeDocument/2006/relationships/image" Target="../media/image17.emf"/><Relationship Id="rId5" Type="http://schemas.openxmlformats.org/officeDocument/2006/relationships/tags" Target="../tags/tag243.xml"/><Relationship Id="rId15" Type="http://schemas.openxmlformats.org/officeDocument/2006/relationships/tags" Target="../tags/tag253.xml"/><Relationship Id="rId23" Type="http://schemas.openxmlformats.org/officeDocument/2006/relationships/oleObject" Target="../embeddings/oleObject16.bin"/><Relationship Id="rId10" Type="http://schemas.openxmlformats.org/officeDocument/2006/relationships/tags" Target="../tags/tag248.xml"/><Relationship Id="rId19" Type="http://schemas.openxmlformats.org/officeDocument/2006/relationships/tags" Target="../tags/tag257.xml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14" Type="http://schemas.openxmlformats.org/officeDocument/2006/relationships/tags" Target="../tags/tag252.xml"/><Relationship Id="rId2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tags" Target="../tags/tag270.xml"/><Relationship Id="rId18" Type="http://schemas.openxmlformats.org/officeDocument/2006/relationships/tags" Target="../tags/tag275.xml"/><Relationship Id="rId26" Type="http://schemas.openxmlformats.org/officeDocument/2006/relationships/tags" Target="../tags/tag283.xml"/><Relationship Id="rId39" Type="http://schemas.openxmlformats.org/officeDocument/2006/relationships/tags" Target="../tags/tag296.xml"/><Relationship Id="rId3" Type="http://schemas.openxmlformats.org/officeDocument/2006/relationships/tags" Target="../tags/tag260.xml"/><Relationship Id="rId21" Type="http://schemas.openxmlformats.org/officeDocument/2006/relationships/tags" Target="../tags/tag278.xml"/><Relationship Id="rId34" Type="http://schemas.openxmlformats.org/officeDocument/2006/relationships/tags" Target="../tags/tag291.xml"/><Relationship Id="rId42" Type="http://schemas.openxmlformats.org/officeDocument/2006/relationships/notesSlide" Target="../notesSlides/notesSlide14.xml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17" Type="http://schemas.openxmlformats.org/officeDocument/2006/relationships/tags" Target="../tags/tag274.xml"/><Relationship Id="rId25" Type="http://schemas.openxmlformats.org/officeDocument/2006/relationships/tags" Target="../tags/tag282.xml"/><Relationship Id="rId33" Type="http://schemas.openxmlformats.org/officeDocument/2006/relationships/tags" Target="../tags/tag290.xml"/><Relationship Id="rId38" Type="http://schemas.openxmlformats.org/officeDocument/2006/relationships/tags" Target="../tags/tag295.xml"/><Relationship Id="rId46" Type="http://schemas.openxmlformats.org/officeDocument/2006/relationships/image" Target="../media/image11.emf"/><Relationship Id="rId2" Type="http://schemas.openxmlformats.org/officeDocument/2006/relationships/tags" Target="../tags/tag259.xml"/><Relationship Id="rId16" Type="http://schemas.openxmlformats.org/officeDocument/2006/relationships/tags" Target="../tags/tag273.xml"/><Relationship Id="rId20" Type="http://schemas.openxmlformats.org/officeDocument/2006/relationships/tags" Target="../tags/tag277.xml"/><Relationship Id="rId29" Type="http://schemas.openxmlformats.org/officeDocument/2006/relationships/tags" Target="../tags/tag286.xml"/><Relationship Id="rId41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24" Type="http://schemas.openxmlformats.org/officeDocument/2006/relationships/tags" Target="../tags/tag281.xml"/><Relationship Id="rId32" Type="http://schemas.openxmlformats.org/officeDocument/2006/relationships/tags" Target="../tags/tag289.xml"/><Relationship Id="rId37" Type="http://schemas.openxmlformats.org/officeDocument/2006/relationships/tags" Target="../tags/tag294.xml"/><Relationship Id="rId40" Type="http://schemas.openxmlformats.org/officeDocument/2006/relationships/tags" Target="../tags/tag297.xml"/><Relationship Id="rId45" Type="http://schemas.openxmlformats.org/officeDocument/2006/relationships/image" Target="../media/image19.jpeg"/><Relationship Id="rId5" Type="http://schemas.openxmlformats.org/officeDocument/2006/relationships/tags" Target="../tags/tag262.xml"/><Relationship Id="rId15" Type="http://schemas.openxmlformats.org/officeDocument/2006/relationships/tags" Target="../tags/tag272.xml"/><Relationship Id="rId23" Type="http://schemas.openxmlformats.org/officeDocument/2006/relationships/tags" Target="../tags/tag280.xml"/><Relationship Id="rId28" Type="http://schemas.openxmlformats.org/officeDocument/2006/relationships/tags" Target="../tags/tag285.xml"/><Relationship Id="rId36" Type="http://schemas.openxmlformats.org/officeDocument/2006/relationships/tags" Target="../tags/tag293.xml"/><Relationship Id="rId10" Type="http://schemas.openxmlformats.org/officeDocument/2006/relationships/tags" Target="../tags/tag267.xml"/><Relationship Id="rId19" Type="http://schemas.openxmlformats.org/officeDocument/2006/relationships/tags" Target="../tags/tag276.xml"/><Relationship Id="rId31" Type="http://schemas.openxmlformats.org/officeDocument/2006/relationships/tags" Target="../tags/tag288.xml"/><Relationship Id="rId44" Type="http://schemas.openxmlformats.org/officeDocument/2006/relationships/image" Target="../media/image18.emf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Relationship Id="rId22" Type="http://schemas.openxmlformats.org/officeDocument/2006/relationships/tags" Target="../tags/tag279.xml"/><Relationship Id="rId27" Type="http://schemas.openxmlformats.org/officeDocument/2006/relationships/tags" Target="../tags/tag284.xml"/><Relationship Id="rId30" Type="http://schemas.openxmlformats.org/officeDocument/2006/relationships/tags" Target="../tags/tag287.xml"/><Relationship Id="rId35" Type="http://schemas.openxmlformats.org/officeDocument/2006/relationships/tags" Target="../tags/tag292.xml"/><Relationship Id="rId43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13" Type="http://schemas.openxmlformats.org/officeDocument/2006/relationships/tags" Target="../tags/tag309.xml"/><Relationship Id="rId18" Type="http://schemas.openxmlformats.org/officeDocument/2006/relationships/tags" Target="../tags/tag314.xml"/><Relationship Id="rId26" Type="http://schemas.openxmlformats.org/officeDocument/2006/relationships/tags" Target="../tags/tag322.xml"/><Relationship Id="rId3" Type="http://schemas.openxmlformats.org/officeDocument/2006/relationships/tags" Target="../tags/tag299.xml"/><Relationship Id="rId21" Type="http://schemas.openxmlformats.org/officeDocument/2006/relationships/tags" Target="../tags/tag317.xml"/><Relationship Id="rId7" Type="http://schemas.openxmlformats.org/officeDocument/2006/relationships/tags" Target="../tags/tag303.xml"/><Relationship Id="rId12" Type="http://schemas.openxmlformats.org/officeDocument/2006/relationships/tags" Target="../tags/tag308.xml"/><Relationship Id="rId17" Type="http://schemas.openxmlformats.org/officeDocument/2006/relationships/tags" Target="../tags/tag313.xml"/><Relationship Id="rId25" Type="http://schemas.openxmlformats.org/officeDocument/2006/relationships/tags" Target="../tags/tag321.xml"/><Relationship Id="rId2" Type="http://schemas.openxmlformats.org/officeDocument/2006/relationships/tags" Target="../tags/tag298.xml"/><Relationship Id="rId16" Type="http://schemas.openxmlformats.org/officeDocument/2006/relationships/tags" Target="../tags/tag312.xml"/><Relationship Id="rId20" Type="http://schemas.openxmlformats.org/officeDocument/2006/relationships/tags" Target="../tags/tag316.xml"/><Relationship Id="rId29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tags" Target="../tags/tag302.xml"/><Relationship Id="rId11" Type="http://schemas.openxmlformats.org/officeDocument/2006/relationships/tags" Target="../tags/tag307.xml"/><Relationship Id="rId24" Type="http://schemas.openxmlformats.org/officeDocument/2006/relationships/tags" Target="../tags/tag320.xml"/><Relationship Id="rId32" Type="http://schemas.openxmlformats.org/officeDocument/2006/relationships/image" Target="../media/image11.emf"/><Relationship Id="rId5" Type="http://schemas.openxmlformats.org/officeDocument/2006/relationships/tags" Target="../tags/tag301.xml"/><Relationship Id="rId15" Type="http://schemas.openxmlformats.org/officeDocument/2006/relationships/tags" Target="../tags/tag311.xml"/><Relationship Id="rId23" Type="http://schemas.openxmlformats.org/officeDocument/2006/relationships/tags" Target="../tags/tag319.xml"/><Relationship Id="rId28" Type="http://schemas.openxmlformats.org/officeDocument/2006/relationships/tags" Target="../tags/tag324.xml"/><Relationship Id="rId10" Type="http://schemas.openxmlformats.org/officeDocument/2006/relationships/tags" Target="../tags/tag306.xml"/><Relationship Id="rId19" Type="http://schemas.openxmlformats.org/officeDocument/2006/relationships/tags" Target="../tags/tag315.xml"/><Relationship Id="rId31" Type="http://schemas.openxmlformats.org/officeDocument/2006/relationships/image" Target="../media/image18.emf"/><Relationship Id="rId4" Type="http://schemas.openxmlformats.org/officeDocument/2006/relationships/tags" Target="../tags/tag300.xml"/><Relationship Id="rId9" Type="http://schemas.openxmlformats.org/officeDocument/2006/relationships/tags" Target="../tags/tag305.xml"/><Relationship Id="rId14" Type="http://schemas.openxmlformats.org/officeDocument/2006/relationships/tags" Target="../tags/tag310.xml"/><Relationship Id="rId22" Type="http://schemas.openxmlformats.org/officeDocument/2006/relationships/tags" Target="../tags/tag318.xml"/><Relationship Id="rId27" Type="http://schemas.openxmlformats.org/officeDocument/2006/relationships/tags" Target="../tags/tag323.xml"/><Relationship Id="rId30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13" Type="http://schemas.openxmlformats.org/officeDocument/2006/relationships/tags" Target="../tags/tag336.xml"/><Relationship Id="rId18" Type="http://schemas.openxmlformats.org/officeDocument/2006/relationships/tags" Target="../tags/tag341.xml"/><Relationship Id="rId3" Type="http://schemas.openxmlformats.org/officeDocument/2006/relationships/tags" Target="../tags/tag326.xml"/><Relationship Id="rId21" Type="http://schemas.openxmlformats.org/officeDocument/2006/relationships/oleObject" Target="../embeddings/oleObject19.bin"/><Relationship Id="rId7" Type="http://schemas.openxmlformats.org/officeDocument/2006/relationships/tags" Target="../tags/tag330.xml"/><Relationship Id="rId12" Type="http://schemas.openxmlformats.org/officeDocument/2006/relationships/tags" Target="../tags/tag335.xml"/><Relationship Id="rId17" Type="http://schemas.openxmlformats.org/officeDocument/2006/relationships/tags" Target="../tags/tag340.xml"/><Relationship Id="rId25" Type="http://schemas.openxmlformats.org/officeDocument/2006/relationships/image" Target="../media/image22.emf"/><Relationship Id="rId2" Type="http://schemas.openxmlformats.org/officeDocument/2006/relationships/tags" Target="../tags/tag325.xml"/><Relationship Id="rId16" Type="http://schemas.openxmlformats.org/officeDocument/2006/relationships/tags" Target="../tags/tag339.xml"/><Relationship Id="rId20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tags" Target="../tags/tag329.xml"/><Relationship Id="rId11" Type="http://schemas.openxmlformats.org/officeDocument/2006/relationships/tags" Target="../tags/tag334.xml"/><Relationship Id="rId24" Type="http://schemas.openxmlformats.org/officeDocument/2006/relationships/image" Target="../media/image21.emf"/><Relationship Id="rId5" Type="http://schemas.openxmlformats.org/officeDocument/2006/relationships/tags" Target="../tags/tag328.xml"/><Relationship Id="rId15" Type="http://schemas.openxmlformats.org/officeDocument/2006/relationships/tags" Target="../tags/tag338.xml"/><Relationship Id="rId23" Type="http://schemas.openxmlformats.org/officeDocument/2006/relationships/image" Target="../media/image20.jpeg"/><Relationship Id="rId10" Type="http://schemas.openxmlformats.org/officeDocument/2006/relationships/tags" Target="../tags/tag333.xml"/><Relationship Id="rId19" Type="http://schemas.openxmlformats.org/officeDocument/2006/relationships/tags" Target="../tags/tag342.xml"/><Relationship Id="rId4" Type="http://schemas.openxmlformats.org/officeDocument/2006/relationships/tags" Target="../tags/tag327.xml"/><Relationship Id="rId9" Type="http://schemas.openxmlformats.org/officeDocument/2006/relationships/tags" Target="../tags/tag332.xml"/><Relationship Id="rId14" Type="http://schemas.openxmlformats.org/officeDocument/2006/relationships/tags" Target="../tags/tag337.xml"/><Relationship Id="rId22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13" Type="http://schemas.openxmlformats.org/officeDocument/2006/relationships/tags" Target="../tags/tag354.xml"/><Relationship Id="rId18" Type="http://schemas.openxmlformats.org/officeDocument/2006/relationships/tags" Target="../tags/tag359.xml"/><Relationship Id="rId3" Type="http://schemas.openxmlformats.org/officeDocument/2006/relationships/tags" Target="../tags/tag344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348.xml"/><Relationship Id="rId12" Type="http://schemas.openxmlformats.org/officeDocument/2006/relationships/tags" Target="../tags/tag353.xml"/><Relationship Id="rId17" Type="http://schemas.openxmlformats.org/officeDocument/2006/relationships/tags" Target="../tags/tag358.xml"/><Relationship Id="rId2" Type="http://schemas.openxmlformats.org/officeDocument/2006/relationships/tags" Target="../tags/tag343.xml"/><Relationship Id="rId16" Type="http://schemas.openxmlformats.org/officeDocument/2006/relationships/tags" Target="../tags/tag357.xml"/><Relationship Id="rId20" Type="http://schemas.openxmlformats.org/officeDocument/2006/relationships/tags" Target="../tags/tag361.xml"/><Relationship Id="rId1" Type="http://schemas.openxmlformats.org/officeDocument/2006/relationships/vmlDrawing" Target="../drawings/vmlDrawing20.vml"/><Relationship Id="rId6" Type="http://schemas.openxmlformats.org/officeDocument/2006/relationships/tags" Target="../tags/tag347.xml"/><Relationship Id="rId11" Type="http://schemas.openxmlformats.org/officeDocument/2006/relationships/tags" Target="../tags/tag352.xml"/><Relationship Id="rId24" Type="http://schemas.openxmlformats.org/officeDocument/2006/relationships/image" Target="../media/image11.emf"/><Relationship Id="rId5" Type="http://schemas.openxmlformats.org/officeDocument/2006/relationships/tags" Target="../tags/tag346.xml"/><Relationship Id="rId15" Type="http://schemas.openxmlformats.org/officeDocument/2006/relationships/tags" Target="../tags/tag356.xml"/><Relationship Id="rId23" Type="http://schemas.openxmlformats.org/officeDocument/2006/relationships/image" Target="../media/image23.emf"/><Relationship Id="rId10" Type="http://schemas.openxmlformats.org/officeDocument/2006/relationships/tags" Target="../tags/tag351.xml"/><Relationship Id="rId19" Type="http://schemas.openxmlformats.org/officeDocument/2006/relationships/tags" Target="../tags/tag360.xml"/><Relationship Id="rId4" Type="http://schemas.openxmlformats.org/officeDocument/2006/relationships/tags" Target="../tags/tag345.xml"/><Relationship Id="rId9" Type="http://schemas.openxmlformats.org/officeDocument/2006/relationships/tags" Target="../tags/tag350.xml"/><Relationship Id="rId14" Type="http://schemas.openxmlformats.org/officeDocument/2006/relationships/tags" Target="../tags/tag355.xml"/><Relationship Id="rId22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oleObject" Target="../embeddings/oleObject4.bin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2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10" Type="http://schemas.openxmlformats.org/officeDocument/2006/relationships/tags" Target="../tags/tag34.xml"/><Relationship Id="rId19" Type="http://schemas.openxmlformats.org/officeDocument/2006/relationships/image" Target="../media/image12.emf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tags" Target="../tags/tag64.xml"/><Relationship Id="rId39" Type="http://schemas.openxmlformats.org/officeDocument/2006/relationships/oleObject" Target="../embeddings/oleObject5.bin"/><Relationship Id="rId3" Type="http://schemas.openxmlformats.org/officeDocument/2006/relationships/tags" Target="../tags/tag41.xml"/><Relationship Id="rId21" Type="http://schemas.openxmlformats.org/officeDocument/2006/relationships/tags" Target="../tags/tag59.xml"/><Relationship Id="rId34" Type="http://schemas.openxmlformats.org/officeDocument/2006/relationships/tags" Target="../tags/tag72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tags" Target="../tags/tag63.xml"/><Relationship Id="rId33" Type="http://schemas.openxmlformats.org/officeDocument/2006/relationships/tags" Target="../tags/tag71.xml"/><Relationship Id="rId38" Type="http://schemas.openxmlformats.org/officeDocument/2006/relationships/notesSlide" Target="../notesSlides/notesSlide3.xml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tags" Target="../tags/tag58.xml"/><Relationship Id="rId29" Type="http://schemas.openxmlformats.org/officeDocument/2006/relationships/tags" Target="../tags/tag67.xml"/><Relationship Id="rId41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tags" Target="../tags/tag62.xml"/><Relationship Id="rId32" Type="http://schemas.openxmlformats.org/officeDocument/2006/relationships/tags" Target="../tags/tag70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12.emf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tags" Target="../tags/tag61.xml"/><Relationship Id="rId28" Type="http://schemas.openxmlformats.org/officeDocument/2006/relationships/tags" Target="../tags/tag66.xml"/><Relationship Id="rId36" Type="http://schemas.openxmlformats.org/officeDocument/2006/relationships/tags" Target="../tags/tag74.xml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31" Type="http://schemas.openxmlformats.org/officeDocument/2006/relationships/tags" Target="../tags/tag69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tags" Target="../tags/tag60.xml"/><Relationship Id="rId27" Type="http://schemas.openxmlformats.org/officeDocument/2006/relationships/tags" Target="../tags/tag65.xml"/><Relationship Id="rId30" Type="http://schemas.openxmlformats.org/officeDocument/2006/relationships/tags" Target="../tags/tag68.xml"/><Relationship Id="rId35" Type="http://schemas.openxmlformats.org/officeDocument/2006/relationships/tags" Target="../tags/tag7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26" Type="http://schemas.openxmlformats.org/officeDocument/2006/relationships/tags" Target="../tags/tag99.xml"/><Relationship Id="rId39" Type="http://schemas.openxmlformats.org/officeDocument/2006/relationships/oleObject" Target="../embeddings/oleObject6.bin"/><Relationship Id="rId3" Type="http://schemas.openxmlformats.org/officeDocument/2006/relationships/tags" Target="../tags/tag76.xml"/><Relationship Id="rId21" Type="http://schemas.openxmlformats.org/officeDocument/2006/relationships/tags" Target="../tags/tag94.xml"/><Relationship Id="rId34" Type="http://schemas.openxmlformats.org/officeDocument/2006/relationships/tags" Target="../tags/tag107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5" Type="http://schemas.openxmlformats.org/officeDocument/2006/relationships/tags" Target="../tags/tag98.xml"/><Relationship Id="rId33" Type="http://schemas.openxmlformats.org/officeDocument/2006/relationships/tags" Target="../tags/tag106.xml"/><Relationship Id="rId38" Type="http://schemas.openxmlformats.org/officeDocument/2006/relationships/notesSlide" Target="../notesSlides/notesSlide4.xml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tags" Target="../tags/tag93.xml"/><Relationship Id="rId29" Type="http://schemas.openxmlformats.org/officeDocument/2006/relationships/tags" Target="../tags/tag102.xml"/><Relationship Id="rId41" Type="http://schemas.openxmlformats.org/officeDocument/2006/relationships/image" Target="../media/image11.emf"/><Relationship Id="rId1" Type="http://schemas.openxmlformats.org/officeDocument/2006/relationships/vmlDrawing" Target="../drawings/vmlDrawing6.v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24" Type="http://schemas.openxmlformats.org/officeDocument/2006/relationships/tags" Target="../tags/tag97.xml"/><Relationship Id="rId32" Type="http://schemas.openxmlformats.org/officeDocument/2006/relationships/tags" Target="../tags/tag105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12.emf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23" Type="http://schemas.openxmlformats.org/officeDocument/2006/relationships/tags" Target="../tags/tag96.xml"/><Relationship Id="rId28" Type="http://schemas.openxmlformats.org/officeDocument/2006/relationships/tags" Target="../tags/tag101.xml"/><Relationship Id="rId36" Type="http://schemas.openxmlformats.org/officeDocument/2006/relationships/tags" Target="../tags/tag109.xml"/><Relationship Id="rId10" Type="http://schemas.openxmlformats.org/officeDocument/2006/relationships/tags" Target="../tags/tag83.xml"/><Relationship Id="rId19" Type="http://schemas.openxmlformats.org/officeDocument/2006/relationships/tags" Target="../tags/tag92.xml"/><Relationship Id="rId31" Type="http://schemas.openxmlformats.org/officeDocument/2006/relationships/tags" Target="../tags/tag104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tags" Target="../tags/tag95.xml"/><Relationship Id="rId27" Type="http://schemas.openxmlformats.org/officeDocument/2006/relationships/tags" Target="../tags/tag100.xml"/><Relationship Id="rId30" Type="http://schemas.openxmlformats.org/officeDocument/2006/relationships/tags" Target="../tags/tag103.xml"/><Relationship Id="rId35" Type="http://schemas.openxmlformats.org/officeDocument/2006/relationships/tags" Target="../tags/tag10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11.xml"/><Relationship Id="rId21" Type="http://schemas.openxmlformats.org/officeDocument/2006/relationships/image" Target="../media/image12.emf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7.v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image" Target="../media/image14.emf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image" Target="../media/image13.emf"/><Relationship Id="rId10" Type="http://schemas.openxmlformats.org/officeDocument/2006/relationships/tags" Target="../tags/tag118.xml"/><Relationship Id="rId19" Type="http://schemas.openxmlformats.org/officeDocument/2006/relationships/notesSlide" Target="../notesSlides/notesSlide5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3" Type="http://schemas.openxmlformats.org/officeDocument/2006/relationships/tags" Target="../tags/tag127.xml"/><Relationship Id="rId21" Type="http://schemas.openxmlformats.org/officeDocument/2006/relationships/notesSlide" Target="../notesSlides/notesSlide6.xml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image" Target="../media/image12.emf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3" Type="http://schemas.openxmlformats.org/officeDocument/2006/relationships/tags" Target="../tags/tag145.xml"/><Relationship Id="rId21" Type="http://schemas.openxmlformats.org/officeDocument/2006/relationships/oleObject" Target="../embeddings/oleObject9.bin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notesSlide" Target="../notesSlides/notesSlide7.xml"/><Relationship Id="rId1" Type="http://schemas.openxmlformats.org/officeDocument/2006/relationships/vmlDrawing" Target="../drawings/vmlDrawing9.v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image" Target="../media/image11.emf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image" Target="../media/image15.png"/><Relationship Id="rId10" Type="http://schemas.openxmlformats.org/officeDocument/2006/relationships/tags" Target="../tags/tag152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18" Type="http://schemas.openxmlformats.org/officeDocument/2006/relationships/image" Target="../media/image16.emf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oleObject" Target="../embeddings/oleObject10.bin"/><Relationship Id="rId2" Type="http://schemas.openxmlformats.org/officeDocument/2006/relationships/tags" Target="../tags/tag161.xml"/><Relationship Id="rId16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5" Type="http://schemas.openxmlformats.org/officeDocument/2006/relationships/tags" Target="../tags/tag164.xml"/><Relationship Id="rId15" Type="http://schemas.openxmlformats.org/officeDocument/2006/relationships/tags" Target="../tags/tag174.xml"/><Relationship Id="rId10" Type="http://schemas.openxmlformats.org/officeDocument/2006/relationships/tags" Target="../tags/tag169.xml"/><Relationship Id="rId19" Type="http://schemas.openxmlformats.org/officeDocument/2006/relationships/image" Target="../media/image11.emf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tags" Target="../tags/tag17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26" Type="http://schemas.openxmlformats.org/officeDocument/2006/relationships/image" Target="../media/image11.emf"/><Relationship Id="rId3" Type="http://schemas.openxmlformats.org/officeDocument/2006/relationships/tags" Target="../tags/tag176.xml"/><Relationship Id="rId21" Type="http://schemas.openxmlformats.org/officeDocument/2006/relationships/tags" Target="../tags/tag194.xml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image" Target="../media/image17.emf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tags" Target="../tags/tag193.xml"/><Relationship Id="rId1" Type="http://schemas.openxmlformats.org/officeDocument/2006/relationships/vmlDrawing" Target="../drawings/vmlDrawing11.v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oleObject" Target="../embeddings/oleObject11.bin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notesSlide" Target="../notesSlides/notesSlide8.xml"/><Relationship Id="rId10" Type="http://schemas.openxmlformats.org/officeDocument/2006/relationships/tags" Target="../tags/tag183.xml"/><Relationship Id="rId19" Type="http://schemas.openxmlformats.org/officeDocument/2006/relationships/tags" Target="../tags/tag192.xml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.png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1" b="720"/>
          <a:stretch/>
        </p:blipFill>
        <p:spPr>
          <a:xfrm>
            <a:off x="3733800" y="0"/>
            <a:ext cx="5410200" cy="51693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0" y="1"/>
            <a:ext cx="6919804" cy="5151410"/>
          </a:xfrm>
          <a:prstGeom prst="rect">
            <a:avLst/>
          </a:prstGeom>
        </p:spPr>
      </p:pic>
      <p:sp>
        <p:nvSpPr>
          <p:cNvPr id="4" name="Rectangle 3"/>
          <p:cNvSpPr/>
          <p:nvPr>
            <p:custDataLst>
              <p:tags r:id="rId4"/>
            </p:custDataLst>
          </p:nvPr>
        </p:nvSpPr>
        <p:spPr bwMode="auto">
          <a:xfrm>
            <a:off x="0" y="5151411"/>
            <a:ext cx="9144000" cy="17065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587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161" name="think-cell Slide" r:id="rId18" imgW="360" imgH="360" progId="TCLayout.ActiveDocument.1">
                  <p:embed/>
                </p:oleObj>
              </mc:Choice>
              <mc:Fallback>
                <p:oleObj name="think-cell Slide" r:id="rId18" imgW="360" imgH="360" progId="TCLayout.ActiveDocumen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2" name="AutoShape 4" descr="data:image/jpeg;base64,/9j/4AAQSkZJRgABAQAAAQABAAD/2wCEAAkGBw8HBhMIEhQWFhUVGBoYFxYXGRoWHhQWJR0eISAdFhgbHSggGhoxGx8cJT0lJSkrLzgvICQzRD8tNy45Li0BCgoKDg0OGhAQGjQmICUtNCsvMCw0LC02LCw0NCs1NTQsNSw4LCssLSwrNTQtLDc3Nyw3Ly8sLCw3LCw1KywsN//AABEIAI4AjgMBIgACEQEDEQH/xAAaAAEAAwEBAQAAAAAAAAAAAAAAAwQFAQIG/8QALxAAAgEDAwIFAwQCAwAAAAAAAQIAAwQRBRIhMUETIlFxgRRhkRUycqEGgiNCUv/EABkBAQEBAAMAAAAAAAAAAAAAAAABAgMEBv/EACIRAQEBAAEDAwUAAAAAAAAAAAABEQISITETwfAiQVFx0f/aAAwDAQACEQMRAD8A+OiInSevIiICIiAiIgIiICIiAiIgIiICIiAiIgIiICIiAiIgIiICIiAiIgIiICIiAiIgIiICIiAiIgIiICIiAiIgIiICIiAiJe0eyW/rvTYkbab1OMHJUZxzKlsk2qMTUfSd+qJZU3zvQONwwV8hcq4GcMAD/Up/Sn9OF7kYLmnjvkKG/GCIxJzlV4lm8tDarTYkHxEDjHYHPX78SNaDNQat2GOvck9vWF2eUUTQp6W1TQm1QHhavhsvou1Tu9ssB8icq6aaOiJqRP76hQL6LtyGPuQ3wM94xOueyhE07nSfp9SXT/EUuzIh4Pl3YwfuORIKFgat3Ut9wHhrVYnnkIpY4+FMYTnLNU4lt9OqJpq6hjKMSCRyUOSBuHYHBwfsZOmk7mfNQAJSWsTgnyttwAPXzCMOvizYly509qNst0pDo5Khl7P/AOWB5Vsc+08ajZPp92bZ8ZAB45BBAIIPsYxZylVoiJFIiICan+PXSWl47u20NSqICAThmGB0mXEsTlx6pj6ChqtL9RtqlRiTSp1EqVcHLkq4X7nAZRkyjbvSfQhaM+1xWL9CRs2KvUd8g8TNiNZ9OT5+/wCtTUqtK5taDB/MlFUZcH94J4B6YweskudXL5FE1BkDynGKYHamBnjPc4/PMx5s6pu061tlpkqr0VqFl4LuSd2WHJwRtx2xLrN4yZHrT9RpWdGjbtk02FVLhQMEK5AyvqwCqw+4xPFxqNO70etbE7SatN6S44CKrJjPY7SP7kla0qNq6NcFXC0kqtghQ1MDKqzHGCeAT95LQtFtNefTyiOm2tURmUMSvgO9PDegwvTjrL3Y+nz9/Pu7qepUrjXaV2Kuaa1aTY2EFVXbuOcc9Okq0q1CjqNat4mRUp3KjykYLoypn5b4xJNNVbrT69yVoKymkAWXCjJIPAB6+0htqCXGjVKlPYaib2qIw83hcYekT2U5yBz35EEkkz8dnLfU/oqFHbhvK6VqbA7XQuTtPweo5Bln622arcKrMqPbpSp7hk5BpnDY/gRmUtMt1a3eucFtyU6asMqXJ/7fA/uWU/x5qly1AOp2hSTg4GSevso3e2JO68ujbrlle0rS2Ftu3AOaxJU4LqhCIB6Fup9JDqV6uo2NKqxArJuRgFwGp53KeOMglh7Yilo7VbNK4blyoCEEHLMyjJ7ftz7S22hF3p2gI4Xe9XaejHyjHUgKu7/Y9+I7m8Jd1gxNKnp2KK1ietN6pDK2AikgZIIOSQOnTcs9/ojK6Uy4BZWJHXbhQefckL/LjmTK5PU4sqJPe2/0t29vnO0kZxjPwZBI3LvciIgIiICXaGp1aVn9Gdr0wSQrqHCk9SueVz9jKUQlkvldutVrXW7cV8yopwqjCr+0LgcD2nU1WslWnVBGadM0lJVT/wAZDKQeOfKxGT2lGJdTo4+MWrS/e0oPQAUq+0srKGztOR16czgvXWkaYCjIZSQoB2kkkZ9OT8cdJWiNXpiVq5aiKPAAOeO7dMn74E8eI2ScnnryefeeYkXHoOR3P5/EeI3qfyZ5iB3cfU+nx6e07vOc5Pp17TzEDpOTmciICIiAiIgIiICIiAiIgIiICIiAiIgIiICIiAiIgIiICIiAiIgIiICIiAiIgIiICIiAiIgIiICIiAiIgIiICIiAiIgIiIH/2Q==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55576" y="-144462"/>
            <a:ext cx="304800" cy="304801"/>
          </a:xfrm>
          <a:prstGeom prst="rect">
            <a:avLst/>
          </a:prstGeom>
          <a:noFill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9574" name="AutoShape 6" descr="data:image/jpeg;base64,/9j/4AAQSkZJRgABAQAAAQABAAD/2wCEAAkGBw8HBhMIEhQWFhUVGBoYFxYXGRoWHhQWJR0eISAdFhgbHSggGhoxGx8cJT0lJSkrLzgvICQzRD8tNy45Li0BCgoKDg0OGhAQGjQmICUtNCsvMCw0LC02LCw0NCs1NTQsNSw4LCssLSwrNTQtLDc3Nyw3Ly8sLCw3LCw1KywsN//AABEIAI4AjgMBIgACEQEDEQH/xAAaAAEAAwEBAQAAAAAAAAAAAAAAAwQFAQIG/8QALxAAAgEDAwIFAwQCAwAAAAAAAQIAAwQRBRIhMUETIlFxgRRhkRUycqEGgiNCUv/EABkBAQEBAAMAAAAAAAAAAAAAAAABAgMEBv/EACIRAQEBAAEDAwUAAAAAAAAAAAABEQISITETwfAiQVFx0f/aAAwDAQACEQMRAD8A+OiInSevIiICIiAiIgIiICIiAiIgIiICIiAiIgIiICIiAiIgIiICIiAiIgIiICIiAiIgIiICIiAiIgIiICIiAiIgIiICIiAiJe0eyW/rvTYkbab1OMHJUZxzKlsk2qMTUfSd+qJZU3zvQONwwV8hcq4GcMAD/Up/Sn9OF7kYLmnjvkKG/GCIxJzlV4lm8tDarTYkHxEDjHYHPX78SNaDNQat2GOvck9vWF2eUUTQp6W1TQm1QHhavhsvou1Tu9ssB8icq6aaOiJqRP76hQL6LtyGPuQ3wM94xOueyhE07nSfp9SXT/EUuzIh4Pl3YwfuORIKFgat3Ut9wHhrVYnnkIpY4+FMYTnLNU4lt9OqJpq6hjKMSCRyUOSBuHYHBwfsZOmk7mfNQAJSWsTgnyttwAPXzCMOvizYly509qNst0pDo5Khl7P/AOWB5Vsc+08ajZPp92bZ8ZAB45BBAIIPsYxZylVoiJFIiICan+PXSWl47u20NSqICAThmGB0mXEsTlx6pj6ChqtL9RtqlRiTSp1EqVcHLkq4X7nAZRkyjbvSfQhaM+1xWL9CRs2KvUd8g8TNiNZ9OT5+/wCtTUqtK5taDB/MlFUZcH94J4B6YweskudXL5FE1BkDynGKYHamBnjPc4/PMx5s6pu061tlpkqr0VqFl4LuSd2WHJwRtx2xLrN4yZHrT9RpWdGjbtk02FVLhQMEK5AyvqwCqw+4xPFxqNO70etbE7SatN6S44CKrJjPY7SP7kla0qNq6NcFXC0kqtghQ1MDKqzHGCeAT95LQtFtNefTyiOm2tURmUMSvgO9PDegwvTjrL3Y+nz9/Pu7qepUrjXaV2Kuaa1aTY2EFVXbuOcc9Okq0q1CjqNat4mRUp3KjykYLoypn5b4xJNNVbrT69yVoKymkAWXCjJIPAB6+0htqCXGjVKlPYaib2qIw83hcYekT2U5yBz35EEkkz8dnLfU/oqFHbhvK6VqbA7XQuTtPweo5Bln622arcKrMqPbpSp7hk5BpnDY/gRmUtMt1a3eucFtyU6asMqXJ/7fA/uWU/x5qly1AOp2hSTg4GSevso3e2JO68ujbrlle0rS2Ftu3AOaxJU4LqhCIB6Fup9JDqV6uo2NKqxArJuRgFwGp53KeOMglh7Yilo7VbNK4blyoCEEHLMyjJ7ftz7S22hF3p2gI4Xe9XaejHyjHUgKu7/Y9+I7m8Jd1gxNKnp2KK1ietN6pDK2AikgZIIOSQOnTcs9/ojK6Uy4BZWJHXbhQefckL/LjmTK5PU4sqJPe2/0t29vnO0kZxjPwZBI3LvciIgIiICXaGp1aVn9Gdr0wSQrqHCk9SueVz9jKUQlkvldutVrXW7cV8yopwqjCr+0LgcD2nU1WslWnVBGadM0lJVT/wAZDKQeOfKxGT2lGJdTo4+MWrS/e0oPQAUq+0srKGztOR16czgvXWkaYCjIZSQoB2kkkZ9OT8cdJWiNXpiVq5aiKPAAOeO7dMn74E8eI2ScnnryefeeYkXHoOR3P5/EeI3qfyZ5iB3cfU+nx6e07vOc5Pp17TzEDpOTmciICIiAiIgIiICIiAiIgIiICIiAiIgIiICIiAiIgIiICIiAiIgIiICIiAiIgIiICIiAiIgIiICIiAiIgIiICIiAiIgIiIH/2Q==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55576" y="-144462"/>
            <a:ext cx="304800" cy="304801"/>
          </a:xfrm>
          <a:prstGeom prst="rect">
            <a:avLst/>
          </a:prstGeom>
          <a:noFill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Title 5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44071" y="516098"/>
            <a:ext cx="7315200" cy="990600"/>
          </a:xfrm>
          <a:prstGeom prst="rect">
            <a:avLst/>
          </a:prstGeom>
        </p:spPr>
        <p:txBody>
          <a:bodyPr lIns="91344" tIns="45671" rIns="91344" bIns="45671"/>
          <a:lstStyle/>
          <a:p>
            <a:pPr lvl="0" defTabSz="91152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CA" sz="2800" b="1" kern="0" dirty="0">
                <a:solidFill>
                  <a:schemeClr val="bg1"/>
                </a:solidFill>
                <a:ea typeface="+mj-ea"/>
                <a:cs typeface="Arial"/>
              </a:rPr>
              <a:t>PLATEFORME </a:t>
            </a:r>
            <a:r>
              <a:rPr lang="fr-CA" sz="2800" b="1" kern="0" dirty="0" smtClean="0">
                <a:solidFill>
                  <a:schemeClr val="bg1"/>
                </a:solidFill>
                <a:ea typeface="+mj-ea"/>
                <a:cs typeface="Arial"/>
              </a:rPr>
              <a:t>D’OPTIMISATION D’ÉQUIPEMENT </a:t>
            </a:r>
            <a:r>
              <a:rPr lang="fr-CA" sz="2800" b="1" kern="0" dirty="0">
                <a:solidFill>
                  <a:schemeClr val="bg1"/>
                </a:solidFill>
                <a:ea typeface="+mj-ea"/>
                <a:cs typeface="Arial"/>
              </a:rPr>
              <a:t>DE LA CHAÎNE DU FROID (ECF)</a:t>
            </a: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4281" y="1871280"/>
            <a:ext cx="547115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2330">
              <a:defRPr/>
            </a:pPr>
            <a:r>
              <a:rPr lang="fr-CA" sz="2200" kern="0" dirty="0">
                <a:solidFill>
                  <a:srgbClr val="FFFFFF"/>
                </a:solidFill>
                <a:cs typeface="Arial"/>
              </a:rPr>
              <a:t>Guide de déploiement opérationnel </a:t>
            </a:r>
          </a:p>
          <a:p>
            <a:pPr defTabSz="912330">
              <a:defRPr/>
            </a:pPr>
            <a:r>
              <a:rPr lang="fr-CA" sz="2200" kern="0" dirty="0">
                <a:solidFill>
                  <a:srgbClr val="FFFFFF"/>
                </a:solidFill>
                <a:cs typeface="Arial"/>
              </a:rPr>
              <a:t>à </a:t>
            </a:r>
            <a:r>
              <a:rPr lang="fr-CA" sz="2200" kern="0" dirty="0" smtClean="0">
                <a:solidFill>
                  <a:srgbClr val="FFFFFF"/>
                </a:solidFill>
                <a:cs typeface="Arial"/>
              </a:rPr>
              <a:t>l’intention </a:t>
            </a:r>
            <a:r>
              <a:rPr lang="fr-CA" sz="2200" kern="0" dirty="0">
                <a:solidFill>
                  <a:srgbClr val="FFFFFF"/>
                </a:solidFill>
                <a:cs typeface="Arial"/>
              </a:rPr>
              <a:t>des pays</a:t>
            </a:r>
          </a:p>
          <a:p>
            <a:pPr defTabSz="912330">
              <a:defRPr/>
            </a:pPr>
            <a:endParaRPr lang="en-US" sz="22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TextBox 3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309853" y="6002470"/>
            <a:ext cx="2667000" cy="33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defTabSz="944363"/>
            <a:r>
              <a:rPr lang="en-US" sz="1600" b="1" dirty="0" smtClean="0">
                <a:solidFill>
                  <a:srgbClr val="00589F"/>
                </a:solidFill>
              </a:rPr>
              <a:t>27 MARS 2017</a:t>
            </a:r>
            <a:endParaRPr lang="en-US" sz="1600" b="1" dirty="0">
              <a:solidFill>
                <a:srgbClr val="00589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52400" y="5465191"/>
            <a:ext cx="2510905" cy="1303127"/>
          </a:xfrm>
          <a:prstGeom prst="rect">
            <a:avLst/>
          </a:prstGeom>
        </p:spPr>
      </p:pic>
      <p:pic>
        <p:nvPicPr>
          <p:cNvPr id="16" name="Picture 15" descr="logo_blue copy.eps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826760"/>
            <a:ext cx="2400300" cy="584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491132" y="2667000"/>
            <a:ext cx="3822700" cy="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506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29916110"/>
              </p:ext>
            </p:extLst>
          </p:nvPr>
        </p:nvGraphicFramePr>
        <p:xfrm>
          <a:off x="400240" y="521608"/>
          <a:ext cx="8458199" cy="559054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971800"/>
                <a:gridCol w="1066800"/>
                <a:gridCol w="762000"/>
                <a:gridCol w="3657599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Risque</a:t>
                      </a:r>
                      <a:endParaRPr lang="en-US" sz="13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Probabilité</a:t>
                      </a:r>
                      <a:endParaRPr lang="en-US" sz="13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Impact</a:t>
                      </a:r>
                      <a:endParaRPr lang="en-US" sz="13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Stratégie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de </a:t>
                      </a:r>
                      <a:r>
                        <a:rPr lang="en-US" sz="13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gestion</a:t>
                      </a:r>
                      <a:endParaRPr lang="en-US" sz="13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6229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Absence de documentation relative au dédouanement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Moyenne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Élevé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Contacter les agents de douanes et rassembler toute la documentation requise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229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Aucun agent de compensation n’a été désigné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Moyenne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Élevé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Contacter le Ministère de la santé et s’assurer qu’un agent de compensation est nommé avant l’arrivée des équipements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Équipements endommagés/volés durant le</a:t>
                      </a:r>
                      <a:r>
                        <a:rPr lang="fr-FR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transport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Faible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Élevé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Assurer les marchandises et informer les équipes des trajets peu risqués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Déploiement des ECF sur le mauvais site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Moyenne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Élevé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Soumettre un plan de déploiement fiable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651">
                <a:tc>
                  <a:txBody>
                    <a:bodyPr/>
                    <a:lstStyle/>
                    <a:p>
                      <a:r>
                        <a:rPr lang="en-US" sz="1200" baseline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Site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inaccessible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Moyenne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Élevé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Soumettre un plan de déploiement fiable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8131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Site localisé dans une zone d’insécurité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Moyenne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Élevé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Soumettre un plan de déploiement fiable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Équipements livrés hors des heures d’ouverture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Faible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Moyen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Informer le fournisseur des heures d’ouverture de l’établissement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Établissement fermé lors de la livraison de l’ECF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Faible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Élevé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Informer le fournisseur des heures d’ouverture de l’établissement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6229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Aucun personnel compétent disponible pour la formation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Moyenne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Élevé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S’assurer que les agents de santé connaissent le jour et l’heure d’installation et de formation par le fournisseur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225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 toiture ne peut pas supporter de panneaux solaires (SDD)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Moyenne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Élevé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Veiller à la qualité de l’évaluation de l’établissement de santé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225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Absence de prise électrique (réfrigérateur à gaine réfrigérante)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Moyenne</a:t>
                      </a:r>
                      <a:endParaRPr lang="en-US" sz="12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Élevé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Veiller à la qualité de l’évaluation de l’établissement de santé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225"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 site dispose déjà d’un réfrigérateur à vaccins en état de marche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Faible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Élevé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CA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Veiller à la qualité de l’évaluation de l’établissement de santé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>
            <p:custDataLst>
              <p:tags r:id="rId4"/>
            </p:custDataLst>
          </p:nvPr>
        </p:nvSpPr>
        <p:spPr>
          <a:xfrm>
            <a:off x="495102" y="6086454"/>
            <a:ext cx="8153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CA" sz="1000" b="1" dirty="0">
                <a:solidFill>
                  <a:srgbClr val="7F7F7F"/>
                </a:solidFill>
                <a:cs typeface="Arial"/>
              </a:rPr>
              <a:t>Exemple de risques potentiels : </a:t>
            </a:r>
            <a:r>
              <a:rPr lang="fr-CA" sz="1000" b="1" dirty="0" smtClean="0">
                <a:solidFill>
                  <a:srgbClr val="7F7F7F"/>
                </a:solidFill>
                <a:cs typeface="Arial"/>
              </a:rPr>
              <a:t>l’équipe </a:t>
            </a:r>
            <a:r>
              <a:rPr lang="fr-CA" sz="1000" b="1" dirty="0">
                <a:solidFill>
                  <a:srgbClr val="7F7F7F"/>
                </a:solidFill>
                <a:cs typeface="Arial"/>
              </a:rPr>
              <a:t>de gestion de projet devrait examiner tous les risques et élaborer une stratégie de gestion visant à atténuer les risques qui ont un impact significatif et sont susceptibles de se produire dans un contexte donné.</a:t>
            </a:r>
          </a:p>
        </p:txBody>
      </p:sp>
      <p:pic>
        <p:nvPicPr>
          <p:cNvPr id="29" name="Picture 28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72806" y="895547"/>
            <a:ext cx="8485633" cy="81036"/>
          </a:xfrm>
          <a:prstGeom prst="rect">
            <a:avLst/>
          </a:prstGeom>
        </p:spPr>
      </p:pic>
      <p:sp>
        <p:nvSpPr>
          <p:cNvPr id="33" name="Rectangle 32"/>
          <p:cNvSpPr/>
          <p:nvPr>
            <p:custDataLst>
              <p:tags r:id="rId6"/>
            </p:custDataLst>
          </p:nvPr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39" name="Title 1"/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656182" y="106680"/>
            <a:ext cx="84878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1135" fontAlgn="base">
              <a:spcBef>
                <a:spcPct val="0"/>
              </a:spcBef>
              <a:spcAft>
                <a:spcPct val="0"/>
              </a:spcAft>
              <a:tabLst>
                <a:tab pos="368907" algn="l"/>
              </a:tabLst>
              <a:defRPr/>
            </a:pPr>
            <a:r>
              <a:rPr lang="en-US" sz="2000" b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Risques</a:t>
            </a:r>
            <a:r>
              <a:rPr lang="en-US" sz="2000" b="1" dirty="0" smtClean="0">
                <a:solidFill>
                  <a:schemeClr val="bg1"/>
                </a:solidFill>
                <a:latin typeface="Arial Narrow"/>
                <a:cs typeface="Arial Narrow"/>
              </a:rPr>
              <a:t> de </a:t>
            </a:r>
            <a:r>
              <a:rPr lang="en-US" sz="2000" b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déviation</a:t>
            </a:r>
            <a:endParaRPr lang="en-US" sz="200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849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32" name="think-cell Slide" r:id="rId19" imgW="360" imgH="360" progId="TCLayout.ActiveDocument.1">
                  <p:embed/>
                </p:oleObj>
              </mc:Choice>
              <mc:Fallback>
                <p:oleObj name="think-cell Slide" r:id="rId19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513080" y="5817215"/>
            <a:ext cx="8153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CA" sz="1000" b="1" i="1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(1) S’agissant </a:t>
            </a:r>
            <a:r>
              <a:rPr lang="fr-CA" sz="1000" b="1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du paquet de services proposés par la plateforme </a:t>
            </a:r>
            <a:r>
              <a:rPr lang="fr-CA" sz="1000" b="1" i="1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d’optimisation </a:t>
            </a:r>
            <a:r>
              <a:rPr lang="fr-CA" sz="1000" b="1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de </a:t>
            </a:r>
            <a:r>
              <a:rPr lang="fr-CA" sz="1000" b="1" i="1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l’ECF</a:t>
            </a:r>
            <a:r>
              <a:rPr lang="fr-CA" sz="1000" b="1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, le fournisseur fixe les prix en fonction des informations fournies dans le plan de déploiement opérationnel. </a:t>
            </a:r>
            <a:r>
              <a:rPr lang="fr-CA" sz="1000" b="1" i="1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Lorsqu’il </a:t>
            </a:r>
            <a:r>
              <a:rPr lang="fr-CA" sz="1000" b="1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est approuvé, </a:t>
            </a:r>
            <a:r>
              <a:rPr lang="fr-CA" sz="1000" b="1" i="1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l’accord </a:t>
            </a:r>
            <a:r>
              <a:rPr lang="fr-CA" sz="1000" b="1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de répartition des coûts est un contrat légal. Le gouvernement garantit </a:t>
            </a:r>
            <a:r>
              <a:rPr lang="fr-CA" sz="1000" b="1" i="1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l’exactitude </a:t>
            </a:r>
            <a:r>
              <a:rPr lang="fr-CA" sz="1000" b="1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du plan de déploiement opérationnel et le fournisseur </a:t>
            </a:r>
            <a:r>
              <a:rPr lang="fr-CA" sz="1000" b="1" i="1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s’engage </a:t>
            </a:r>
            <a:r>
              <a:rPr lang="fr-CA" sz="1000" b="1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à fournir le paquet de services au prix convenu.</a:t>
            </a: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185102" y="594816"/>
            <a:ext cx="8905875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just" defTabSz="685800"/>
            <a:r>
              <a:rPr lang="fr-CA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Les coûts du paquet de services proposés par la plateforme </a:t>
            </a:r>
            <a:r>
              <a:rPr lang="fr-C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d’optimisation </a:t>
            </a:r>
            <a:r>
              <a:rPr lang="fr-CA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de </a:t>
            </a:r>
            <a:r>
              <a:rPr lang="fr-C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l’ECF </a:t>
            </a:r>
            <a:r>
              <a:rPr lang="fr-CA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sont calculés à partir du plan de déploiement opérationnel</a:t>
            </a:r>
            <a:r>
              <a:rPr lang="fr-C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.</a:t>
            </a:r>
            <a:r>
              <a:rPr lang="fr-CA" sz="12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</a:t>
            </a:r>
            <a:endParaRPr lang="fr-CA" sz="1200" i="1" dirty="0" smtClean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algn="just" defTabSz="685800"/>
            <a:r>
              <a:rPr lang="fr-CA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Toute </a:t>
            </a:r>
            <a:r>
              <a:rPr lang="fr-CA" sz="12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dérogation à ce plan entraîne des coûts supplémentaires, qui </a:t>
            </a:r>
            <a:r>
              <a:rPr lang="fr-CA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POURRAIENT </a:t>
            </a:r>
            <a:r>
              <a:rPr lang="fr-CA" sz="12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être </a:t>
            </a:r>
            <a:r>
              <a:rPr lang="fr-CA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à la charge du gouvernement </a:t>
            </a:r>
            <a:r>
              <a:rPr lang="fr-CA" sz="12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du pays bénéficiaire.</a:t>
            </a:r>
          </a:p>
          <a:p>
            <a:pPr lvl="0" algn="just" defTabSz="685800"/>
            <a:r>
              <a:rPr lang="fr-CA" sz="13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</a:t>
            </a:r>
            <a:endParaRPr lang="fr-CA" sz="1300" i="1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609600" y="1433426"/>
            <a:ext cx="83128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just" defTabSz="685800"/>
            <a:r>
              <a:rPr lang="en-US" b="1" dirty="0" err="1" smtClean="0">
                <a:solidFill>
                  <a:srgbClr val="1F1F1F"/>
                </a:solidFill>
              </a:rPr>
              <a:t>Définition</a:t>
            </a:r>
            <a:endParaRPr lang="en-US" b="1" dirty="0">
              <a:solidFill>
                <a:srgbClr val="1F1F1F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6"/>
            </p:custDataLst>
          </p:nvPr>
        </p:nvSpPr>
        <p:spPr>
          <a:xfrm>
            <a:off x="609600" y="1714938"/>
            <a:ext cx="80568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685800">
              <a:buFont typeface="Arial" charset="0"/>
              <a:buChar char="•"/>
            </a:pPr>
            <a:r>
              <a:rPr lang="fr-CA" sz="1300" dirty="0">
                <a:solidFill>
                  <a:prstClr val="black"/>
                </a:solidFill>
                <a:cs typeface="Arial"/>
              </a:rPr>
              <a:t>Si un ou plusieurs sites ne reçoivent pas </a:t>
            </a:r>
            <a:r>
              <a:rPr lang="fr-CA" sz="1300" dirty="0" smtClean="0">
                <a:solidFill>
                  <a:prstClr val="black"/>
                </a:solidFill>
                <a:cs typeface="Arial"/>
              </a:rPr>
              <a:t>d’équipement</a:t>
            </a:r>
            <a:r>
              <a:rPr lang="fr-CA" sz="1300" dirty="0">
                <a:solidFill>
                  <a:prstClr val="black"/>
                </a:solidFill>
                <a:cs typeface="Arial"/>
              </a:rPr>
              <a:t>, contrairement aux engagements convenus entre le fournisseur et le gouvernement, il </a:t>
            </a:r>
            <a:r>
              <a:rPr lang="fr-CA" sz="1300" dirty="0" smtClean="0">
                <a:solidFill>
                  <a:prstClr val="black"/>
                </a:solidFill>
                <a:cs typeface="Arial"/>
              </a:rPr>
              <a:t>s’agit </a:t>
            </a:r>
            <a:r>
              <a:rPr lang="fr-CA" sz="1300" dirty="0">
                <a:solidFill>
                  <a:prstClr val="black"/>
                </a:solidFill>
                <a:cs typeface="Arial"/>
              </a:rPr>
              <a:t>là </a:t>
            </a:r>
            <a:r>
              <a:rPr lang="fr-CA" sz="1300" dirty="0" smtClean="0">
                <a:solidFill>
                  <a:prstClr val="black"/>
                </a:solidFill>
                <a:cs typeface="Arial"/>
              </a:rPr>
              <a:t>d’une </a:t>
            </a:r>
            <a:r>
              <a:rPr lang="fr-CA" sz="1300" b="1" dirty="0">
                <a:solidFill>
                  <a:prstClr val="black"/>
                </a:solidFill>
                <a:cs typeface="Arial"/>
              </a:rPr>
              <a:t>dérogation </a:t>
            </a:r>
            <a:r>
              <a:rPr lang="fr-CA" sz="1300" dirty="0">
                <a:solidFill>
                  <a:prstClr val="black"/>
                </a:solidFill>
                <a:cs typeface="Arial"/>
              </a:rPr>
              <a:t>au plan </a:t>
            </a:r>
            <a:r>
              <a:rPr lang="fr-CA" sz="1300" dirty="0" smtClean="0">
                <a:solidFill>
                  <a:prstClr val="black"/>
                </a:solidFill>
                <a:cs typeface="Arial"/>
              </a:rPr>
              <a:t>initial.</a:t>
            </a:r>
          </a:p>
          <a:p>
            <a:pPr marL="285750" indent="-285750" defTabSz="685800">
              <a:buFont typeface="Arial" charset="0"/>
              <a:buChar char="•"/>
            </a:pPr>
            <a:r>
              <a:rPr lang="fr-CA" sz="1300" b="1" dirty="0" smtClean="0">
                <a:solidFill>
                  <a:prstClr val="black"/>
                </a:solidFill>
                <a:cs typeface="Arial"/>
              </a:rPr>
              <a:t>Le </a:t>
            </a:r>
            <a:r>
              <a:rPr lang="fr-CA" sz="1300" b="1" dirty="0">
                <a:solidFill>
                  <a:prstClr val="black"/>
                </a:solidFill>
                <a:cs typeface="Arial"/>
              </a:rPr>
              <a:t>gouvernement peut être tenu de payer les coûts associés à cet écart </a:t>
            </a:r>
            <a:r>
              <a:rPr lang="fr-CA" sz="1300" dirty="0">
                <a:solidFill>
                  <a:prstClr val="black"/>
                </a:solidFill>
                <a:cs typeface="Arial"/>
              </a:rPr>
              <a:t>lorsque des informations inexactes (p. ex., un site qui </a:t>
            </a:r>
            <a:r>
              <a:rPr lang="fr-CA" sz="1300" dirty="0" smtClean="0">
                <a:solidFill>
                  <a:prstClr val="black"/>
                </a:solidFill>
                <a:cs typeface="Arial"/>
              </a:rPr>
              <a:t>n’est </a:t>
            </a:r>
            <a:r>
              <a:rPr lang="fr-CA" sz="1300" dirty="0">
                <a:solidFill>
                  <a:prstClr val="black"/>
                </a:solidFill>
                <a:cs typeface="Arial"/>
              </a:rPr>
              <a:t>pas prêt à recevoir les équipements) ont été transmises au fournisseur ou que </a:t>
            </a:r>
            <a:r>
              <a:rPr lang="fr-CA" sz="1300" dirty="0" smtClean="0">
                <a:solidFill>
                  <a:prstClr val="black"/>
                </a:solidFill>
                <a:cs typeface="Arial"/>
              </a:rPr>
              <a:t>d’autres </a:t>
            </a:r>
            <a:r>
              <a:rPr lang="fr-CA" sz="1300" dirty="0">
                <a:solidFill>
                  <a:prstClr val="black"/>
                </a:solidFill>
                <a:cs typeface="Arial"/>
              </a:rPr>
              <a:t>engagements </a:t>
            </a:r>
            <a:r>
              <a:rPr lang="fr-CA" sz="1300" dirty="0" smtClean="0">
                <a:solidFill>
                  <a:prstClr val="black"/>
                </a:solidFill>
                <a:cs typeface="Arial"/>
              </a:rPr>
              <a:t>n’ont </a:t>
            </a:r>
            <a:r>
              <a:rPr lang="fr-CA" sz="1300" dirty="0">
                <a:solidFill>
                  <a:prstClr val="black"/>
                </a:solidFill>
                <a:cs typeface="Arial"/>
              </a:rPr>
              <a:t>pas été </a:t>
            </a:r>
            <a:r>
              <a:rPr lang="en-GB" sz="1400" dirty="0"/>
              <a:t>respectés</a:t>
            </a:r>
            <a:r>
              <a:rPr lang="en-GB" sz="1400" baseline="30000" dirty="0"/>
              <a:t>1</a:t>
            </a:r>
            <a:r>
              <a:rPr lang="fr-CA" sz="1300" dirty="0" smtClean="0">
                <a:solidFill>
                  <a:prstClr val="black"/>
                </a:solidFill>
                <a:cs typeface="Arial"/>
              </a:rPr>
              <a:t>.</a:t>
            </a:r>
            <a:endParaRPr lang="fr-CA" sz="13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Rectangle 11"/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579120" y="2905760"/>
            <a:ext cx="7955280" cy="2809240"/>
          </a:xfrm>
          <a:prstGeom prst="rect">
            <a:avLst/>
          </a:prstGeom>
          <a:noFill/>
          <a:ln w="19050" cmpd="sng">
            <a:solidFill>
              <a:srgbClr val="00589F"/>
            </a:solidFill>
            <a:headEnd/>
            <a:tailEnd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3276" tIns="46638" rIns="93276" bIns="46638" anchor="ctr">
            <a:noAutofit/>
          </a:bodyPr>
          <a:lstStyle/>
          <a:p>
            <a:pPr algn="l" rtl="0"/>
            <a:endParaRPr lang="en-US" sz="1400" kern="1200" dirty="0" err="1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" name="Rectangle 3"/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791027" y="3010505"/>
            <a:ext cx="754438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lvl="0" algn="l" defTabSz="895350" eaLnBrk="1" hangingPunct="1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algn="l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algn="l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algn="l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algn="l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685800"/>
            <a:r>
              <a:rPr lang="fr-CA" sz="1400" b="1" dirty="0">
                <a:cs typeface="Arial"/>
              </a:rPr>
              <a:t>Causes communes des écarts et responsabilité des coûts</a:t>
            </a:r>
          </a:p>
        </p:txBody>
      </p:sp>
      <p:sp>
        <p:nvSpPr>
          <p:cNvPr id="14" name="Pentagon 13"/>
          <p:cNvSpPr/>
          <p:nvPr>
            <p:custDataLst>
              <p:tags r:id="rId9"/>
            </p:custDataLst>
          </p:nvPr>
        </p:nvSpPr>
        <p:spPr>
          <a:xfrm>
            <a:off x="791028" y="3384115"/>
            <a:ext cx="1952172" cy="998416"/>
          </a:xfrm>
          <a:prstGeom prst="homePlate">
            <a:avLst/>
          </a:prstGeom>
          <a:solidFill>
            <a:srgbClr val="00589F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CA" sz="1200" dirty="0">
                <a:solidFill>
                  <a:prstClr val="black"/>
                </a:solidFill>
                <a:cs typeface="Arial"/>
              </a:rPr>
              <a:t>Le </a:t>
            </a:r>
            <a:r>
              <a:rPr lang="fr-CA" sz="1200" b="1" dirty="0">
                <a:solidFill>
                  <a:prstClr val="black"/>
                </a:solidFill>
                <a:cs typeface="Arial"/>
              </a:rPr>
              <a:t>FOURNISSEUR</a:t>
            </a:r>
            <a:r>
              <a:rPr lang="fr-CA" sz="1200" dirty="0">
                <a:solidFill>
                  <a:prstClr val="black"/>
                </a:solidFill>
                <a:cs typeface="Arial"/>
              </a:rPr>
              <a:t> est responsable des coûts</a:t>
            </a:r>
          </a:p>
        </p:txBody>
      </p:sp>
      <p:sp>
        <p:nvSpPr>
          <p:cNvPr id="15" name="Pentagon 14"/>
          <p:cNvSpPr/>
          <p:nvPr>
            <p:custDataLst>
              <p:tags r:id="rId10"/>
            </p:custDataLst>
          </p:nvPr>
        </p:nvSpPr>
        <p:spPr>
          <a:xfrm>
            <a:off x="791028" y="4407606"/>
            <a:ext cx="1952172" cy="1048504"/>
          </a:xfrm>
          <a:prstGeom prst="homePlate">
            <a:avLst/>
          </a:prstGeom>
          <a:solidFill>
            <a:srgbClr val="00589F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CA" sz="1200" dirty="0">
                <a:solidFill>
                  <a:prstClr val="black"/>
                </a:solidFill>
                <a:cs typeface="Arial"/>
              </a:rPr>
              <a:t>Le </a:t>
            </a:r>
            <a:r>
              <a:rPr lang="fr-CA" sz="1200" b="1" dirty="0">
                <a:solidFill>
                  <a:prstClr val="black"/>
                </a:solidFill>
                <a:cs typeface="Arial"/>
              </a:rPr>
              <a:t>GOUVERNEMENT </a:t>
            </a:r>
            <a:r>
              <a:rPr lang="fr-CA" sz="1200" dirty="0">
                <a:solidFill>
                  <a:prstClr val="black"/>
                </a:solidFill>
                <a:cs typeface="Arial"/>
              </a:rPr>
              <a:t>est responsable des coûts</a:t>
            </a:r>
          </a:p>
        </p:txBody>
      </p:sp>
      <p:sp>
        <p:nvSpPr>
          <p:cNvPr id="16" name="Rectangle 15"/>
          <p:cNvSpPr/>
          <p:nvPr>
            <p:custDataLst>
              <p:tags r:id="rId11"/>
            </p:custDataLst>
          </p:nvPr>
        </p:nvSpPr>
        <p:spPr>
          <a:xfrm>
            <a:off x="2743200" y="3408648"/>
            <a:ext cx="5592211" cy="998423"/>
          </a:xfrm>
          <a:prstGeom prst="rect">
            <a:avLst/>
          </a:prstGeom>
          <a:solidFill>
            <a:srgbClr val="00589F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685800">
              <a:buFont typeface="Arial" charset="0"/>
              <a:buChar char="•"/>
            </a:pPr>
            <a:r>
              <a:rPr lang="fr-CA" sz="1100" dirty="0">
                <a:solidFill>
                  <a:prstClr val="black"/>
                </a:solidFill>
                <a:cs typeface="Arial"/>
              </a:rPr>
              <a:t>Tout retard résultant </a:t>
            </a:r>
            <a:r>
              <a:rPr lang="fr-CA" sz="1100" dirty="0" smtClean="0">
                <a:solidFill>
                  <a:prstClr val="black"/>
                </a:solidFill>
                <a:cs typeface="Arial"/>
              </a:rPr>
              <a:t>d’un </a:t>
            </a:r>
            <a:r>
              <a:rPr lang="fr-CA" sz="1100" dirty="0">
                <a:solidFill>
                  <a:prstClr val="black"/>
                </a:solidFill>
                <a:cs typeface="Arial"/>
              </a:rPr>
              <a:t>mauvais matériel ou du </a:t>
            </a:r>
            <a:r>
              <a:rPr lang="fr-CA" sz="1100" dirty="0" smtClean="0">
                <a:solidFill>
                  <a:prstClr val="black"/>
                </a:solidFill>
                <a:cs typeface="Arial"/>
              </a:rPr>
              <a:t>fournisseur</a:t>
            </a:r>
          </a:p>
          <a:p>
            <a:pPr marL="285750" indent="-285750" defTabSz="685800">
              <a:buFont typeface="Arial" charset="0"/>
              <a:buChar char="•"/>
            </a:pPr>
            <a:r>
              <a:rPr lang="fr-CA" sz="1100" dirty="0" smtClean="0">
                <a:solidFill>
                  <a:prstClr val="black"/>
                </a:solidFill>
                <a:cs typeface="Arial"/>
              </a:rPr>
              <a:t>Tout </a:t>
            </a:r>
            <a:r>
              <a:rPr lang="fr-CA" sz="1100" dirty="0">
                <a:solidFill>
                  <a:prstClr val="black"/>
                </a:solidFill>
                <a:cs typeface="Arial"/>
              </a:rPr>
              <a:t>retard résultant </a:t>
            </a:r>
            <a:r>
              <a:rPr lang="fr-CA" sz="1100" dirty="0" smtClean="0">
                <a:solidFill>
                  <a:prstClr val="black"/>
                </a:solidFill>
                <a:cs typeface="Arial"/>
              </a:rPr>
              <a:t>d’une </a:t>
            </a:r>
            <a:r>
              <a:rPr lang="fr-CA" sz="1100" dirty="0">
                <a:solidFill>
                  <a:prstClr val="black"/>
                </a:solidFill>
                <a:cs typeface="Arial"/>
              </a:rPr>
              <a:t>mauvaise estimation des besoins décrits dans le plan de déploiement opérationnel (p. ex., véhicule inapproprié, montage sur mât)</a:t>
            </a:r>
          </a:p>
        </p:txBody>
      </p:sp>
      <p:sp>
        <p:nvSpPr>
          <p:cNvPr id="17" name="Rectangle 16"/>
          <p:cNvSpPr/>
          <p:nvPr>
            <p:custDataLst>
              <p:tags r:id="rId12"/>
            </p:custDataLst>
          </p:nvPr>
        </p:nvSpPr>
        <p:spPr>
          <a:xfrm>
            <a:off x="2743201" y="4368832"/>
            <a:ext cx="5592210" cy="1295400"/>
          </a:xfrm>
          <a:prstGeom prst="rect">
            <a:avLst/>
          </a:prstGeom>
          <a:solidFill>
            <a:srgbClr val="00589F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685800">
              <a:buFont typeface="Arial" charset="0"/>
              <a:buChar char="•"/>
            </a:pPr>
            <a:r>
              <a:rPr lang="fr-FR" sz="1100" dirty="0">
                <a:solidFill>
                  <a:schemeClr val="tx1"/>
                </a:solidFill>
              </a:rPr>
              <a:t>Tout coût </a:t>
            </a:r>
            <a:r>
              <a:rPr lang="fr-FR" sz="1100" b="1" dirty="0">
                <a:solidFill>
                  <a:schemeClr val="tx1"/>
                </a:solidFill>
              </a:rPr>
              <a:t>de transport </a:t>
            </a:r>
            <a:r>
              <a:rPr lang="fr-FR" sz="1100" dirty="0">
                <a:solidFill>
                  <a:schemeClr val="tx1"/>
                </a:solidFill>
              </a:rPr>
              <a:t>supplémentaire lié aux informations inexactes figurant dans le plan de déploiement opérationnel (p. ex., distance parcourue, qualité de la </a:t>
            </a:r>
            <a:r>
              <a:rPr lang="fr-FR" sz="1100" dirty="0" smtClean="0">
                <a:solidFill>
                  <a:schemeClr val="tx1"/>
                </a:solidFill>
              </a:rPr>
              <a:t>route)</a:t>
            </a:r>
          </a:p>
          <a:p>
            <a:pPr marL="285750" indent="-285750" defTabSz="685800">
              <a:buFont typeface="Arial" charset="0"/>
              <a:buChar char="•"/>
            </a:pPr>
            <a:r>
              <a:rPr lang="fr-FR" sz="1100" dirty="0" smtClean="0">
                <a:solidFill>
                  <a:schemeClr val="tx1"/>
                </a:solidFill>
              </a:rPr>
              <a:t>Tout </a:t>
            </a:r>
            <a:r>
              <a:rPr lang="fr-FR" sz="1100" dirty="0">
                <a:solidFill>
                  <a:schemeClr val="tx1"/>
                </a:solidFill>
              </a:rPr>
              <a:t>coût </a:t>
            </a:r>
            <a:r>
              <a:rPr lang="fr-FR" sz="1100" dirty="0" smtClean="0">
                <a:solidFill>
                  <a:schemeClr val="tx1"/>
                </a:solidFill>
              </a:rPr>
              <a:t>d’installation </a:t>
            </a:r>
            <a:r>
              <a:rPr lang="fr-FR" sz="1100" dirty="0">
                <a:solidFill>
                  <a:schemeClr val="tx1"/>
                </a:solidFill>
              </a:rPr>
              <a:t>supplémentaire lié à la description erronée </a:t>
            </a:r>
            <a:r>
              <a:rPr lang="fr-FR" sz="1100" dirty="0" smtClean="0">
                <a:solidFill>
                  <a:schemeClr val="tx1"/>
                </a:solidFill>
              </a:rPr>
              <a:t>d’un </a:t>
            </a:r>
            <a:r>
              <a:rPr lang="fr-FR" sz="1100" dirty="0">
                <a:solidFill>
                  <a:schemeClr val="tx1"/>
                </a:solidFill>
              </a:rPr>
              <a:t>site (p. ex., toiture ne pouvant pas supporter de panneau </a:t>
            </a:r>
            <a:r>
              <a:rPr lang="fr-FR" sz="1100" dirty="0" smtClean="0">
                <a:solidFill>
                  <a:schemeClr val="tx1"/>
                </a:solidFill>
              </a:rPr>
              <a:t>solaire)</a:t>
            </a:r>
          </a:p>
          <a:p>
            <a:pPr marL="285750" indent="-285750" defTabSz="685800">
              <a:buFont typeface="Arial" charset="0"/>
              <a:buChar char="•"/>
            </a:pPr>
            <a:r>
              <a:rPr lang="fr-FR" sz="1100" dirty="0" smtClean="0">
                <a:solidFill>
                  <a:schemeClr val="tx1"/>
                </a:solidFill>
              </a:rPr>
              <a:t>Tous </a:t>
            </a:r>
            <a:r>
              <a:rPr lang="fr-FR" sz="1100" dirty="0">
                <a:solidFill>
                  <a:schemeClr val="tx1"/>
                </a:solidFill>
              </a:rPr>
              <a:t>les coûts associés à une </a:t>
            </a:r>
            <a:r>
              <a:rPr lang="fr-FR" sz="1100" b="1" dirty="0">
                <a:solidFill>
                  <a:schemeClr val="tx1"/>
                </a:solidFill>
              </a:rPr>
              <a:t>prise de contact tardive avec les fonctionnaires désignés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>
            <p:custDataLst>
              <p:tags r:id="rId13"/>
            </p:custDataLst>
          </p:nvPr>
        </p:nvSpPr>
        <p:spPr>
          <a:xfrm>
            <a:off x="791027" y="3291596"/>
            <a:ext cx="7544383" cy="71364"/>
          </a:xfrm>
          <a:prstGeom prst="rect">
            <a:avLst/>
          </a:prstGeom>
          <a:solidFill>
            <a:srgbClr val="00589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/>
          </p:cNvPicPr>
          <p:nvPr>
            <p:custDataLst>
              <p:tags r:id="rId14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37862" y="1324511"/>
            <a:ext cx="9144000" cy="81036"/>
          </a:xfrm>
          <a:prstGeom prst="rect">
            <a:avLst/>
          </a:prstGeom>
        </p:spPr>
      </p:pic>
      <p:sp>
        <p:nvSpPr>
          <p:cNvPr id="20" name="Rectangle 19"/>
          <p:cNvSpPr/>
          <p:nvPr>
            <p:custDataLst>
              <p:tags r:id="rId15"/>
            </p:custDataLst>
          </p:nvPr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16"/>
            </p:custDataLst>
          </p:nvPr>
        </p:nvSpPr>
        <p:spPr bwMode="gray">
          <a:xfrm>
            <a:off x="656182" y="106680"/>
            <a:ext cx="84878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just" defTabSz="685800"/>
            <a:r>
              <a:rPr lang="fr-CA" sz="2000" b="1" dirty="0">
                <a:solidFill>
                  <a:schemeClr val="bg1"/>
                </a:solidFill>
                <a:latin typeface="Arial Narrow"/>
                <a:cs typeface="Arial Narrow"/>
              </a:rPr>
              <a:t>Aperçu de la politique des écarts et coûts de déviation</a:t>
            </a:r>
          </a:p>
        </p:txBody>
      </p:sp>
    </p:spTree>
    <p:extLst>
      <p:ext uri="{BB962C8B-B14F-4D97-AF65-F5344CB8AC3E}">
        <p14:creationId xmlns:p14="http://schemas.microsoft.com/office/powerpoint/2010/main" val="12433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56" name="think-cell Slide" r:id="rId17" imgW="360" imgH="360" progId="TCLayout.ActiveDocument.1">
                  <p:embed/>
                </p:oleObj>
              </mc:Choice>
              <mc:Fallback>
                <p:oleObj name="think-cell Slide" r:id="rId1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le 1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609600" y="654535"/>
            <a:ext cx="7772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fr-CA" sz="13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Grâce à de solides processus de planification et </a:t>
            </a:r>
            <a:r>
              <a:rPr lang="fr-CA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d’examen</a:t>
            </a:r>
            <a:r>
              <a:rPr lang="fr-CA" sz="13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il est tout à fait possible </a:t>
            </a:r>
            <a:r>
              <a:rPr lang="fr-CA" sz="13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d’éviter </a:t>
            </a:r>
            <a:r>
              <a:rPr lang="fr-CA" sz="13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écarts et les coûts supplémentaires associés.</a:t>
            </a:r>
          </a:p>
        </p:txBody>
      </p:sp>
      <p:sp>
        <p:nvSpPr>
          <p:cNvPr id="23" name="Title 1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609600" y="1261756"/>
            <a:ext cx="83128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just" defTabSz="685800"/>
            <a:r>
              <a:rPr lang="en-US" b="1" dirty="0" err="1" smtClean="0">
                <a:solidFill>
                  <a:srgbClr val="1F1F1F"/>
                </a:solidFill>
              </a:rPr>
              <a:t>Définition</a:t>
            </a:r>
            <a:endParaRPr lang="en-US" b="1" dirty="0">
              <a:solidFill>
                <a:srgbClr val="1F1F1F"/>
              </a:solidFill>
            </a:endParaRP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110794" y="1546689"/>
            <a:ext cx="8922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fr-CA" sz="1200" b="1" dirty="0">
                <a:solidFill>
                  <a:srgbClr val="1F1F1F"/>
                </a:solidFill>
              </a:rPr>
              <a:t>Les coûts résultant </a:t>
            </a:r>
            <a:r>
              <a:rPr lang="fr-CA" sz="1200" b="1" dirty="0" smtClean="0">
                <a:solidFill>
                  <a:srgbClr val="1F1F1F"/>
                </a:solidFill>
              </a:rPr>
              <a:t>d’une </a:t>
            </a:r>
            <a:r>
              <a:rPr lang="fr-CA" sz="1200" b="1" dirty="0">
                <a:solidFill>
                  <a:srgbClr val="1F1F1F"/>
                </a:solidFill>
              </a:rPr>
              <a:t>dérogation de la part du gouvernement peuvent être évités à </a:t>
            </a:r>
            <a:r>
              <a:rPr lang="fr-CA" sz="1200" b="1" dirty="0" smtClean="0">
                <a:solidFill>
                  <a:srgbClr val="1F1F1F"/>
                </a:solidFill>
              </a:rPr>
              <a:t>l’aide d’informations </a:t>
            </a:r>
            <a:r>
              <a:rPr lang="fr-CA" sz="1200" b="1" u="sng" dirty="0">
                <a:solidFill>
                  <a:srgbClr val="1F1F1F"/>
                </a:solidFill>
              </a:rPr>
              <a:t>précises</a:t>
            </a:r>
            <a:r>
              <a:rPr lang="fr-CA" sz="1200" b="1" dirty="0">
                <a:solidFill>
                  <a:srgbClr val="1F1F1F"/>
                </a:solidFill>
              </a:rPr>
              <a:t> et </a:t>
            </a:r>
            <a:r>
              <a:rPr lang="fr-CA" sz="1200" b="1" u="sng" dirty="0">
                <a:solidFill>
                  <a:srgbClr val="1F1F1F"/>
                </a:solidFill>
              </a:rPr>
              <a:t>complètes</a:t>
            </a:r>
            <a:r>
              <a:rPr lang="fr-CA" sz="1200" b="1" dirty="0">
                <a:solidFill>
                  <a:srgbClr val="1F1F1F"/>
                </a:solidFill>
              </a:rPr>
              <a:t>  </a:t>
            </a:r>
            <a:r>
              <a:rPr lang="fr-CA" sz="1200" dirty="0">
                <a:solidFill>
                  <a:srgbClr val="1F1F1F"/>
                </a:solidFill>
              </a:rPr>
              <a:t>concernant le site </a:t>
            </a:r>
            <a:r>
              <a:rPr lang="fr-CA" sz="1200" dirty="0" smtClean="0">
                <a:solidFill>
                  <a:srgbClr val="1F1F1F"/>
                </a:solidFill>
              </a:rPr>
              <a:t>d’emplacement </a:t>
            </a:r>
            <a:r>
              <a:rPr lang="fr-CA" sz="1200" dirty="0">
                <a:solidFill>
                  <a:srgbClr val="1F1F1F"/>
                </a:solidFill>
              </a:rPr>
              <a:t>(état de préparation et accessibilité), ainsi que par la disponibilité </a:t>
            </a:r>
            <a:r>
              <a:rPr lang="fr-CA" sz="1200" dirty="0" smtClean="0">
                <a:solidFill>
                  <a:srgbClr val="1F1F1F"/>
                </a:solidFill>
              </a:rPr>
              <a:t>d’agents </a:t>
            </a:r>
            <a:r>
              <a:rPr lang="fr-CA" sz="1200" dirty="0">
                <a:solidFill>
                  <a:srgbClr val="1F1F1F"/>
                </a:solidFill>
              </a:rPr>
              <a:t>sur place pour signer le bon de livraison et former le personnel de </a:t>
            </a:r>
            <a:r>
              <a:rPr lang="fr-CA" sz="1200" dirty="0" smtClean="0">
                <a:solidFill>
                  <a:srgbClr val="1F1F1F"/>
                </a:solidFill>
              </a:rPr>
              <a:t>l’établissement </a:t>
            </a:r>
            <a:r>
              <a:rPr lang="fr-CA" sz="1200" dirty="0">
                <a:solidFill>
                  <a:srgbClr val="1F1F1F"/>
                </a:solidFill>
              </a:rPr>
              <a:t>à </a:t>
            </a:r>
            <a:r>
              <a:rPr lang="fr-CA" sz="1200" dirty="0" smtClean="0">
                <a:solidFill>
                  <a:srgbClr val="1F1F1F"/>
                </a:solidFill>
              </a:rPr>
              <a:t>l’équipement </a:t>
            </a:r>
            <a:r>
              <a:rPr lang="fr-CA" sz="1200" dirty="0">
                <a:solidFill>
                  <a:srgbClr val="1F1F1F"/>
                </a:solidFill>
              </a:rPr>
              <a:t>nouvellement acquis.</a:t>
            </a:r>
          </a:p>
        </p:txBody>
      </p:sp>
      <p:sp>
        <p:nvSpPr>
          <p:cNvPr id="25" name="Rectangle 24"/>
          <p:cNvSpPr/>
          <p:nvPr>
            <p:custDataLst>
              <p:tags r:id="rId6"/>
            </p:custDataLst>
          </p:nvPr>
        </p:nvSpPr>
        <p:spPr>
          <a:xfrm>
            <a:off x="6367549" y="2209800"/>
            <a:ext cx="2461261" cy="998423"/>
          </a:xfrm>
          <a:prstGeom prst="rect">
            <a:avLst/>
          </a:prstGeom>
          <a:solidFill>
            <a:srgbClr val="00589F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N" sz="1200" b="1" i="1" dirty="0">
                <a:solidFill>
                  <a:schemeClr val="tx1"/>
                </a:solidFill>
              </a:rPr>
              <a:t>Phase 3 (1-2 </a:t>
            </a:r>
            <a:r>
              <a:rPr lang="en-IN" sz="1200" b="1" i="1" dirty="0" err="1" smtClean="0">
                <a:solidFill>
                  <a:schemeClr val="tx1"/>
                </a:solidFill>
              </a:rPr>
              <a:t>semaines</a:t>
            </a:r>
            <a:r>
              <a:rPr lang="en-IN" sz="1200" b="1" i="1" dirty="0" smtClean="0">
                <a:solidFill>
                  <a:schemeClr val="tx1"/>
                </a:solidFill>
              </a:rPr>
              <a:t> </a:t>
            </a:r>
            <a:r>
              <a:rPr lang="en-IN" sz="1200" b="1" i="1" dirty="0" err="1" smtClean="0">
                <a:solidFill>
                  <a:schemeClr val="tx1"/>
                </a:solidFill>
              </a:rPr>
              <a:t>avant</a:t>
            </a:r>
            <a:r>
              <a:rPr lang="en-IN" sz="1200" b="1" i="1" dirty="0" smtClean="0">
                <a:solidFill>
                  <a:schemeClr val="tx1"/>
                </a:solidFill>
              </a:rPr>
              <a:t> </a:t>
            </a:r>
            <a:r>
              <a:rPr lang="en-IN" sz="1200" b="1" i="1" dirty="0" err="1" smtClean="0">
                <a:solidFill>
                  <a:schemeClr val="tx1"/>
                </a:solidFill>
              </a:rPr>
              <a:t>l’installation</a:t>
            </a:r>
            <a:r>
              <a:rPr lang="en-IN" sz="1200" b="1" i="1" dirty="0" smtClean="0">
                <a:solidFill>
                  <a:schemeClr val="tx1"/>
                </a:solidFill>
              </a:rPr>
              <a:t>) :</a:t>
            </a:r>
            <a:endParaRPr lang="en-IN" sz="1200" b="1" i="1" dirty="0">
              <a:solidFill>
                <a:schemeClr val="tx1"/>
              </a:solidFill>
            </a:endParaRPr>
          </a:p>
          <a:p>
            <a:pPr lvl="0" algn="ctr"/>
            <a:r>
              <a:rPr lang="fr-CA" sz="1200" dirty="0">
                <a:solidFill>
                  <a:schemeClr val="tx1"/>
                </a:solidFill>
              </a:rPr>
              <a:t>prendre contact avec le responsable de chaque site et confirmer </a:t>
            </a:r>
            <a:r>
              <a:rPr lang="fr-CA" sz="1200" dirty="0" smtClean="0">
                <a:solidFill>
                  <a:schemeClr val="tx1"/>
                </a:solidFill>
              </a:rPr>
              <a:t>sa </a:t>
            </a:r>
            <a:r>
              <a:rPr lang="fr-CA" sz="1200" dirty="0">
                <a:solidFill>
                  <a:schemeClr val="tx1"/>
                </a:solidFill>
              </a:rPr>
              <a:t>disponibilité</a:t>
            </a:r>
          </a:p>
        </p:txBody>
      </p:sp>
      <p:sp>
        <p:nvSpPr>
          <p:cNvPr id="26" name="Rectangle 25"/>
          <p:cNvSpPr/>
          <p:nvPr>
            <p:custDataLst>
              <p:tags r:id="rId7"/>
            </p:custDataLst>
          </p:nvPr>
        </p:nvSpPr>
        <p:spPr>
          <a:xfrm>
            <a:off x="6367549" y="3276600"/>
            <a:ext cx="2438400" cy="3124200"/>
          </a:xfrm>
          <a:prstGeom prst="rect">
            <a:avLst/>
          </a:prstGeom>
          <a:solidFill>
            <a:srgbClr val="0058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Courier New"/>
              <a:buChar char="o"/>
            </a:pPr>
            <a:r>
              <a:rPr lang="fr-CA" sz="1100" b="1" dirty="0">
                <a:solidFill>
                  <a:srgbClr val="1F1F1F"/>
                </a:solidFill>
              </a:rPr>
              <a:t>Prendre contact </a:t>
            </a:r>
            <a:r>
              <a:rPr lang="fr-CA" sz="1100" dirty="0">
                <a:solidFill>
                  <a:srgbClr val="1F1F1F"/>
                </a:solidFill>
              </a:rPr>
              <a:t>avec tous les responsables chargés de </a:t>
            </a:r>
            <a:r>
              <a:rPr lang="fr-CA" sz="1100" b="1" dirty="0">
                <a:solidFill>
                  <a:srgbClr val="1F1F1F"/>
                </a:solidFill>
              </a:rPr>
              <a:t>confirmer leur disponibilité </a:t>
            </a:r>
            <a:r>
              <a:rPr lang="fr-CA" sz="1100" dirty="0">
                <a:solidFill>
                  <a:srgbClr val="1F1F1F"/>
                </a:solidFill>
              </a:rPr>
              <a:t>et </a:t>
            </a:r>
            <a:r>
              <a:rPr lang="fr-CA" sz="1100" dirty="0" smtClean="0">
                <a:solidFill>
                  <a:srgbClr val="1F1F1F"/>
                </a:solidFill>
              </a:rPr>
              <a:t>d’</a:t>
            </a:r>
            <a:r>
              <a:rPr lang="fr-CA" sz="1100" b="1" dirty="0" smtClean="0">
                <a:solidFill>
                  <a:srgbClr val="1F1F1F"/>
                </a:solidFill>
              </a:rPr>
              <a:t>examiner </a:t>
            </a:r>
            <a:r>
              <a:rPr lang="fr-CA" sz="1100" b="1" dirty="0">
                <a:solidFill>
                  <a:srgbClr val="1F1F1F"/>
                </a:solidFill>
              </a:rPr>
              <a:t>les procédures </a:t>
            </a:r>
            <a:r>
              <a:rPr lang="fr-CA" sz="1100" dirty="0">
                <a:solidFill>
                  <a:srgbClr val="1F1F1F"/>
                </a:solidFill>
              </a:rPr>
              <a:t>concernant les points suivants :</a:t>
            </a:r>
          </a:p>
          <a:p>
            <a:pPr marL="628554" lvl="1" indent="-171450">
              <a:buFont typeface="Arial" panose="020B0604020202020204" pitchFamily="34" charset="0"/>
              <a:buChar char="•"/>
            </a:pPr>
            <a:r>
              <a:rPr lang="fr-CA" sz="1100" i="1" dirty="0">
                <a:solidFill>
                  <a:srgbClr val="1F1F1F"/>
                </a:solidFill>
              </a:rPr>
              <a:t>Réception de </a:t>
            </a:r>
            <a:r>
              <a:rPr lang="fr-CA" sz="1100" i="1" dirty="0" smtClean="0">
                <a:solidFill>
                  <a:srgbClr val="1F1F1F"/>
                </a:solidFill>
              </a:rPr>
              <a:t>l’équipement</a:t>
            </a:r>
          </a:p>
          <a:p>
            <a:pPr marL="628554" lvl="1" indent="-171450">
              <a:buFont typeface="Arial" panose="020B0604020202020204" pitchFamily="34" charset="0"/>
              <a:buChar char="•"/>
            </a:pPr>
            <a:r>
              <a:rPr lang="fr-CA" sz="1100" i="1" dirty="0" smtClean="0">
                <a:solidFill>
                  <a:srgbClr val="1F1F1F"/>
                </a:solidFill>
              </a:rPr>
              <a:t>Installation</a:t>
            </a:r>
          </a:p>
          <a:p>
            <a:pPr marL="628554" lvl="1" indent="-171450">
              <a:buFont typeface="Arial" panose="020B0604020202020204" pitchFamily="34" charset="0"/>
              <a:buChar char="•"/>
            </a:pPr>
            <a:r>
              <a:rPr lang="fr-CA" sz="1100" i="1" dirty="0" smtClean="0">
                <a:solidFill>
                  <a:srgbClr val="1F1F1F"/>
                </a:solidFill>
              </a:rPr>
              <a:t>Formation </a:t>
            </a:r>
            <a:r>
              <a:rPr lang="fr-CA" sz="1100" i="1" dirty="0">
                <a:solidFill>
                  <a:srgbClr val="1F1F1F"/>
                </a:solidFill>
              </a:rPr>
              <a:t>sur place (le cas </a:t>
            </a:r>
            <a:r>
              <a:rPr lang="fr-CA" sz="1100" i="1" dirty="0" smtClean="0">
                <a:solidFill>
                  <a:srgbClr val="1F1F1F"/>
                </a:solidFill>
              </a:rPr>
              <a:t>échéant)</a:t>
            </a:r>
          </a:p>
          <a:p>
            <a:pPr marL="628554" lvl="1" indent="-171450">
              <a:buFont typeface="Arial" panose="020B0604020202020204" pitchFamily="34" charset="0"/>
              <a:buChar char="•"/>
            </a:pPr>
            <a:r>
              <a:rPr lang="fr-CA" sz="1100" i="1" dirty="0" smtClean="0">
                <a:solidFill>
                  <a:srgbClr val="1F1F1F"/>
                </a:solidFill>
              </a:rPr>
              <a:t>Post-installation</a:t>
            </a:r>
          </a:p>
          <a:p>
            <a:pPr marL="628554" lvl="1" indent="-171450">
              <a:buFont typeface="Arial" panose="020B0604020202020204" pitchFamily="34" charset="0"/>
              <a:buChar char="•"/>
            </a:pPr>
            <a:endParaRPr lang="fr-CA" sz="1100" dirty="0" smtClean="0">
              <a:solidFill>
                <a:srgbClr val="1F1F1F"/>
              </a:solidFill>
            </a:endParaRPr>
          </a:p>
          <a:p>
            <a:pPr marL="352425" lvl="1" indent="-171450">
              <a:buFont typeface="Courier New" panose="02070309020205020404" pitchFamily="49" charset="0"/>
              <a:buChar char="o"/>
            </a:pPr>
            <a:r>
              <a:rPr lang="fr-CA" sz="1100" dirty="0" smtClean="0">
                <a:solidFill>
                  <a:srgbClr val="1F1F1F"/>
                </a:solidFill>
              </a:rPr>
              <a:t>Mettre l’accent </a:t>
            </a:r>
            <a:r>
              <a:rPr lang="fr-CA" sz="1100" dirty="0">
                <a:solidFill>
                  <a:srgbClr val="1F1F1F"/>
                </a:solidFill>
              </a:rPr>
              <a:t>sur les </a:t>
            </a:r>
            <a:r>
              <a:rPr lang="fr-CA" sz="1100" b="1" dirty="0">
                <a:solidFill>
                  <a:srgbClr val="1F1F1F"/>
                </a:solidFill>
              </a:rPr>
              <a:t>coûts de déviation</a:t>
            </a:r>
          </a:p>
        </p:txBody>
      </p:sp>
      <p:sp>
        <p:nvSpPr>
          <p:cNvPr id="27" name="Rectangle 26"/>
          <p:cNvSpPr/>
          <p:nvPr>
            <p:custDataLst>
              <p:tags r:id="rId8"/>
            </p:custDataLst>
          </p:nvPr>
        </p:nvSpPr>
        <p:spPr>
          <a:xfrm>
            <a:off x="3861616" y="2209800"/>
            <a:ext cx="2442882" cy="998423"/>
          </a:xfrm>
          <a:prstGeom prst="rect">
            <a:avLst/>
          </a:prstGeom>
          <a:solidFill>
            <a:srgbClr val="00589F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N" sz="1200" b="1" i="1" dirty="0">
                <a:solidFill>
                  <a:srgbClr val="1F1F1F"/>
                </a:solidFill>
              </a:rPr>
              <a:t>Phase 2 (1-2 </a:t>
            </a:r>
            <a:r>
              <a:rPr lang="en-IN" sz="1200" b="1" i="1" dirty="0" err="1" smtClean="0">
                <a:solidFill>
                  <a:srgbClr val="1F1F1F"/>
                </a:solidFill>
              </a:rPr>
              <a:t>mois</a:t>
            </a:r>
            <a:r>
              <a:rPr lang="en-IN" sz="1200" b="1" i="1" dirty="0" smtClean="0">
                <a:solidFill>
                  <a:srgbClr val="1F1F1F"/>
                </a:solidFill>
              </a:rPr>
              <a:t> </a:t>
            </a:r>
            <a:r>
              <a:rPr lang="en-IN" sz="1200" b="1" i="1" dirty="0" err="1" smtClean="0">
                <a:solidFill>
                  <a:srgbClr val="1F1F1F"/>
                </a:solidFill>
              </a:rPr>
              <a:t>avant</a:t>
            </a:r>
            <a:r>
              <a:rPr lang="en-IN" sz="1200" b="1" i="1" dirty="0" smtClean="0">
                <a:solidFill>
                  <a:srgbClr val="1F1F1F"/>
                </a:solidFill>
              </a:rPr>
              <a:t> </a:t>
            </a:r>
            <a:r>
              <a:rPr lang="en-IN" sz="1200" b="1" i="1" dirty="0" err="1" smtClean="0">
                <a:solidFill>
                  <a:srgbClr val="1F1F1F"/>
                </a:solidFill>
              </a:rPr>
              <a:t>l’installation</a:t>
            </a:r>
            <a:r>
              <a:rPr lang="en-IN" sz="1200" b="1" i="1" dirty="0" smtClean="0">
                <a:solidFill>
                  <a:srgbClr val="1F1F1F"/>
                </a:solidFill>
              </a:rPr>
              <a:t>) :</a:t>
            </a:r>
            <a:r>
              <a:rPr lang="en-IN" sz="1200" i="1" dirty="0" smtClean="0">
                <a:solidFill>
                  <a:srgbClr val="1F1F1F"/>
                </a:solidFill>
              </a:rPr>
              <a:t> </a:t>
            </a:r>
            <a:endParaRPr lang="en-IN" sz="1200" i="1" dirty="0">
              <a:solidFill>
                <a:srgbClr val="1F1F1F"/>
              </a:solidFill>
            </a:endParaRPr>
          </a:p>
          <a:p>
            <a:pPr lvl="0" algn="ctr"/>
            <a:r>
              <a:rPr lang="en-IN" sz="1200" i="1" dirty="0" err="1">
                <a:solidFill>
                  <a:srgbClr val="1F1F1F"/>
                </a:solidFill>
              </a:rPr>
              <a:t>m</a:t>
            </a:r>
            <a:r>
              <a:rPr lang="en-IN" sz="1200" i="1" dirty="0" err="1" smtClean="0">
                <a:solidFill>
                  <a:srgbClr val="1F1F1F"/>
                </a:solidFill>
              </a:rPr>
              <a:t>ettre</a:t>
            </a:r>
            <a:r>
              <a:rPr lang="en-IN" sz="1200" i="1" dirty="0" smtClean="0">
                <a:solidFill>
                  <a:srgbClr val="1F1F1F"/>
                </a:solidFill>
              </a:rPr>
              <a:t> à  jour le plan de </a:t>
            </a:r>
            <a:r>
              <a:rPr lang="en-IN" sz="1200" i="1" dirty="0" err="1" smtClean="0">
                <a:solidFill>
                  <a:srgbClr val="1F1F1F"/>
                </a:solidFill>
              </a:rPr>
              <a:t>déploiement</a:t>
            </a:r>
            <a:r>
              <a:rPr lang="en-IN" sz="1200" i="1" dirty="0" smtClean="0">
                <a:solidFill>
                  <a:srgbClr val="1F1F1F"/>
                </a:solidFill>
              </a:rPr>
              <a:t> </a:t>
            </a:r>
            <a:r>
              <a:rPr lang="en-IN" sz="1200" i="1" dirty="0" err="1" smtClean="0">
                <a:solidFill>
                  <a:srgbClr val="1F1F1F"/>
                </a:solidFill>
              </a:rPr>
              <a:t>opérationnel</a:t>
            </a:r>
            <a:r>
              <a:rPr lang="en-IN" sz="1200" i="1" dirty="0" smtClean="0">
                <a:solidFill>
                  <a:srgbClr val="1F1F1F"/>
                </a:solidFill>
              </a:rPr>
              <a:t> </a:t>
            </a:r>
            <a:endParaRPr lang="en-IN" sz="1200" i="1" dirty="0">
              <a:solidFill>
                <a:srgbClr val="1F1F1F"/>
              </a:solidFill>
            </a:endParaRPr>
          </a:p>
        </p:txBody>
      </p:sp>
      <p:sp>
        <p:nvSpPr>
          <p:cNvPr id="28" name="Rectangle 27"/>
          <p:cNvSpPr/>
          <p:nvPr>
            <p:custDataLst>
              <p:tags r:id="rId9"/>
            </p:custDataLst>
          </p:nvPr>
        </p:nvSpPr>
        <p:spPr>
          <a:xfrm>
            <a:off x="3863110" y="3276600"/>
            <a:ext cx="2438400" cy="3124200"/>
          </a:xfrm>
          <a:prstGeom prst="rect">
            <a:avLst/>
          </a:prstGeom>
          <a:solidFill>
            <a:srgbClr val="0058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Courier New"/>
              <a:buChar char="o"/>
            </a:pPr>
            <a:r>
              <a:rPr lang="fr-CA" sz="1100" dirty="0">
                <a:solidFill>
                  <a:srgbClr val="1F1F1F"/>
                </a:solidFill>
              </a:rPr>
              <a:t>Transmettre </a:t>
            </a:r>
            <a:r>
              <a:rPr lang="fr-CA" sz="1100" dirty="0" smtClean="0">
                <a:solidFill>
                  <a:srgbClr val="1F1F1F"/>
                </a:solidFill>
              </a:rPr>
              <a:t>à la DA UNICEF et au </a:t>
            </a:r>
            <a:r>
              <a:rPr lang="fr-CA" sz="1100" dirty="0">
                <a:solidFill>
                  <a:srgbClr val="1F1F1F"/>
                </a:solidFill>
              </a:rPr>
              <a:t>fournisseur toute </a:t>
            </a:r>
            <a:r>
              <a:rPr lang="fr-CA" sz="1100" b="1" dirty="0">
                <a:solidFill>
                  <a:srgbClr val="1F1F1F"/>
                </a:solidFill>
              </a:rPr>
              <a:t>modification</a:t>
            </a:r>
            <a:r>
              <a:rPr lang="fr-CA" sz="1100" dirty="0">
                <a:solidFill>
                  <a:srgbClr val="1F1F1F"/>
                </a:solidFill>
              </a:rPr>
              <a:t> portant sur les points suivants :</a:t>
            </a:r>
          </a:p>
          <a:p>
            <a:pPr marL="628554" lvl="1" indent="-171450">
              <a:buFont typeface="Arial" panose="020B0604020202020204" pitchFamily="34" charset="0"/>
              <a:buChar char="•"/>
            </a:pPr>
            <a:r>
              <a:rPr lang="fr-CA" sz="1100" b="1" i="1" dirty="0">
                <a:solidFill>
                  <a:srgbClr val="1F1F1F"/>
                </a:solidFill>
              </a:rPr>
              <a:t>État de préparation </a:t>
            </a:r>
            <a:r>
              <a:rPr lang="fr-CA" sz="1100" i="1" dirty="0">
                <a:solidFill>
                  <a:srgbClr val="1F1F1F"/>
                </a:solidFill>
              </a:rPr>
              <a:t>du site (en raison des réparations qui ont été effectuées et </a:t>
            </a:r>
            <a:r>
              <a:rPr lang="fr-CA" sz="1100" i="1" dirty="0" smtClean="0">
                <a:solidFill>
                  <a:srgbClr val="1F1F1F"/>
                </a:solidFill>
              </a:rPr>
              <a:t>validées)</a:t>
            </a:r>
          </a:p>
          <a:p>
            <a:pPr marL="628554" lvl="1" indent="-171450">
              <a:buFont typeface="Arial" panose="020B0604020202020204" pitchFamily="34" charset="0"/>
              <a:buChar char="•"/>
            </a:pPr>
            <a:r>
              <a:rPr lang="fr-CA" sz="1100" b="1" i="1" dirty="0" smtClean="0">
                <a:solidFill>
                  <a:srgbClr val="1F1F1F"/>
                </a:solidFill>
              </a:rPr>
              <a:t>Sécurité </a:t>
            </a:r>
            <a:r>
              <a:rPr lang="fr-CA" sz="1100" b="1" i="1" dirty="0">
                <a:solidFill>
                  <a:srgbClr val="1F1F1F"/>
                </a:solidFill>
              </a:rPr>
              <a:t>de la </a:t>
            </a:r>
            <a:r>
              <a:rPr lang="fr-CA" sz="1100" b="1" i="1" dirty="0" smtClean="0">
                <a:solidFill>
                  <a:srgbClr val="1F1F1F"/>
                </a:solidFill>
              </a:rPr>
              <a:t>région</a:t>
            </a:r>
          </a:p>
          <a:p>
            <a:pPr marL="628554" lvl="1" indent="-171450">
              <a:buFont typeface="Arial" panose="020B0604020202020204" pitchFamily="34" charset="0"/>
              <a:buChar char="•"/>
            </a:pPr>
            <a:r>
              <a:rPr lang="fr-CA" sz="1100" b="1" i="1" dirty="0" smtClean="0">
                <a:solidFill>
                  <a:srgbClr val="1F1F1F"/>
                </a:solidFill>
              </a:rPr>
              <a:t>Liste </a:t>
            </a:r>
            <a:r>
              <a:rPr lang="fr-CA" sz="1100" b="1" i="1" dirty="0">
                <a:solidFill>
                  <a:srgbClr val="1F1F1F"/>
                </a:solidFill>
              </a:rPr>
              <a:t>des sites cibles </a:t>
            </a:r>
            <a:r>
              <a:rPr lang="fr-CA" sz="1100" i="1" dirty="0">
                <a:solidFill>
                  <a:srgbClr val="1F1F1F"/>
                </a:solidFill>
              </a:rPr>
              <a:t>(en raison du nouvel équipement installé dans les établissements </a:t>
            </a:r>
            <a:r>
              <a:rPr lang="fr-CA" sz="1100" i="1" dirty="0" smtClean="0">
                <a:solidFill>
                  <a:srgbClr val="1F1F1F"/>
                </a:solidFill>
              </a:rPr>
              <a:t>précédents)</a:t>
            </a:r>
          </a:p>
          <a:p>
            <a:pPr marL="628554" lvl="1" indent="-171450">
              <a:buFont typeface="Arial" panose="020B0604020202020204" pitchFamily="34" charset="0"/>
              <a:buChar char="•"/>
            </a:pPr>
            <a:r>
              <a:rPr lang="fr-CA" sz="1100" b="1" i="1" dirty="0" smtClean="0">
                <a:solidFill>
                  <a:srgbClr val="1F1F1F"/>
                </a:solidFill>
              </a:rPr>
              <a:t>Coordonnées </a:t>
            </a:r>
            <a:r>
              <a:rPr lang="fr-CA" sz="1100" i="1" dirty="0">
                <a:solidFill>
                  <a:srgbClr val="1F1F1F"/>
                </a:solidFill>
              </a:rPr>
              <a:t>du </a:t>
            </a:r>
            <a:r>
              <a:rPr lang="fr-CA" sz="1100" i="1" dirty="0" smtClean="0">
                <a:solidFill>
                  <a:srgbClr val="1F1F1F"/>
                </a:solidFill>
              </a:rPr>
              <a:t>fonctionnaire responsable</a:t>
            </a:r>
            <a:endParaRPr lang="fr-CA" sz="1100" i="1" dirty="0">
              <a:solidFill>
                <a:srgbClr val="1F1F1F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10"/>
            </p:custDataLst>
          </p:nvPr>
        </p:nvSpPr>
        <p:spPr>
          <a:xfrm>
            <a:off x="354957" y="2209800"/>
            <a:ext cx="3439423" cy="998423"/>
          </a:xfrm>
          <a:prstGeom prst="rect">
            <a:avLst/>
          </a:prstGeom>
          <a:solidFill>
            <a:srgbClr val="00589F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N" sz="1200" b="1" i="1" dirty="0">
                <a:solidFill>
                  <a:srgbClr val="1F1F1F"/>
                </a:solidFill>
              </a:rPr>
              <a:t>Phase 1 </a:t>
            </a:r>
            <a:r>
              <a:rPr lang="en-IN" sz="1200" b="1" i="1" dirty="0" smtClean="0">
                <a:solidFill>
                  <a:srgbClr val="1F1F1F"/>
                </a:solidFill>
              </a:rPr>
              <a:t>(début suite à la </a:t>
            </a:r>
            <a:r>
              <a:rPr lang="en-IN" sz="1200" b="1" i="1" dirty="0" err="1" smtClean="0">
                <a:solidFill>
                  <a:srgbClr val="1F1F1F"/>
                </a:solidFill>
              </a:rPr>
              <a:t>recommandation</a:t>
            </a:r>
            <a:r>
              <a:rPr lang="en-IN" sz="1200" b="1" i="1" dirty="0" smtClean="0">
                <a:solidFill>
                  <a:srgbClr val="1F1F1F"/>
                </a:solidFill>
              </a:rPr>
              <a:t> du CEI) :</a:t>
            </a:r>
            <a:endParaRPr lang="en-IN" sz="1200" b="1" i="1" dirty="0">
              <a:solidFill>
                <a:srgbClr val="1F1F1F"/>
              </a:solidFill>
            </a:endParaRPr>
          </a:p>
          <a:p>
            <a:pPr lvl="0" algn="ctr"/>
            <a:r>
              <a:rPr lang="fr-CA" sz="1200" dirty="0" smtClean="0">
                <a:solidFill>
                  <a:srgbClr val="1F1F1F"/>
                </a:solidFill>
              </a:rPr>
              <a:t> remplir le </a:t>
            </a:r>
            <a:r>
              <a:rPr lang="fr-CA" sz="1200" dirty="0">
                <a:solidFill>
                  <a:srgbClr val="1F1F1F"/>
                </a:solidFill>
              </a:rPr>
              <a:t>plan de déploiement opérationnel </a:t>
            </a:r>
            <a:r>
              <a:rPr lang="fr-CA" sz="1200" dirty="0" smtClean="0">
                <a:solidFill>
                  <a:srgbClr val="1F1F1F"/>
                </a:solidFill>
              </a:rPr>
              <a:t> de façon appropriée pour chaque site </a:t>
            </a:r>
            <a:endParaRPr lang="fr-CA" sz="1200" dirty="0">
              <a:solidFill>
                <a:srgbClr val="1F1F1F"/>
              </a:solidFill>
            </a:endParaRPr>
          </a:p>
        </p:txBody>
      </p:sp>
      <p:sp>
        <p:nvSpPr>
          <p:cNvPr id="30" name="Rectangle 29"/>
          <p:cNvSpPr/>
          <p:nvPr>
            <p:custDataLst>
              <p:tags r:id="rId11"/>
            </p:custDataLst>
          </p:nvPr>
        </p:nvSpPr>
        <p:spPr>
          <a:xfrm>
            <a:off x="357910" y="3276600"/>
            <a:ext cx="3429000" cy="3124200"/>
          </a:xfrm>
          <a:prstGeom prst="rect">
            <a:avLst/>
          </a:prstGeom>
          <a:solidFill>
            <a:srgbClr val="0058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fr-CA" sz="1000" b="1" i="1" u="sng" dirty="0" smtClean="0">
                <a:solidFill>
                  <a:srgbClr val="1F1F1F"/>
                </a:solidFill>
              </a:rPr>
              <a:t>Remplir l’évaluation de l’état de préparation de l’établissement</a:t>
            </a:r>
          </a:p>
          <a:p>
            <a:pPr marL="171450" lvl="0" indent="-171450">
              <a:buFont typeface="Courier New"/>
              <a:buChar char="o"/>
            </a:pPr>
            <a:r>
              <a:rPr lang="fr-CA" sz="1000" b="1" dirty="0" smtClean="0">
                <a:solidFill>
                  <a:srgbClr val="1F1F1F"/>
                </a:solidFill>
              </a:rPr>
              <a:t>Identifier </a:t>
            </a:r>
            <a:r>
              <a:rPr lang="fr-CA" sz="1000" b="1" dirty="0">
                <a:solidFill>
                  <a:srgbClr val="1F1F1F"/>
                </a:solidFill>
              </a:rPr>
              <a:t>tous les sites </a:t>
            </a:r>
            <a:r>
              <a:rPr lang="fr-CA" sz="1000" dirty="0">
                <a:solidFill>
                  <a:srgbClr val="1F1F1F"/>
                </a:solidFill>
              </a:rPr>
              <a:t>prêts à recevoir </a:t>
            </a:r>
            <a:r>
              <a:rPr lang="fr-CA" sz="1000" dirty="0" smtClean="0">
                <a:solidFill>
                  <a:srgbClr val="1F1F1F"/>
                </a:solidFill>
              </a:rPr>
              <a:t>l’équipement </a:t>
            </a:r>
            <a:r>
              <a:rPr lang="fr-CA" sz="1000" dirty="0">
                <a:solidFill>
                  <a:srgbClr val="1F1F1F"/>
                </a:solidFill>
              </a:rPr>
              <a:t>pendant la période donnée</a:t>
            </a:r>
          </a:p>
          <a:p>
            <a:pPr marL="171450" lvl="0" indent="-171450">
              <a:buFont typeface="Courier New"/>
              <a:buChar char="o"/>
            </a:pPr>
            <a:r>
              <a:rPr lang="fr-CA" sz="1000" b="1" dirty="0">
                <a:solidFill>
                  <a:srgbClr val="1F1F1F"/>
                </a:solidFill>
              </a:rPr>
              <a:t>Recueillir </a:t>
            </a:r>
            <a:r>
              <a:rPr lang="fr-CA" sz="1000" dirty="0">
                <a:solidFill>
                  <a:srgbClr val="1F1F1F"/>
                </a:solidFill>
              </a:rPr>
              <a:t>et fournir </a:t>
            </a:r>
            <a:r>
              <a:rPr lang="fr-CA" sz="1000" b="1" dirty="0">
                <a:solidFill>
                  <a:srgbClr val="1F1F1F"/>
                </a:solidFill>
              </a:rPr>
              <a:t>des informations précises </a:t>
            </a:r>
            <a:r>
              <a:rPr lang="fr-CA" sz="1000" dirty="0">
                <a:solidFill>
                  <a:srgbClr val="1F1F1F"/>
                </a:solidFill>
              </a:rPr>
              <a:t>sur tous les sites :</a:t>
            </a:r>
          </a:p>
          <a:p>
            <a:pPr marL="628554" lvl="1" indent="-171450">
              <a:buFont typeface="Arial" panose="020B0604020202020204" pitchFamily="34" charset="0"/>
              <a:buChar char="•"/>
            </a:pPr>
            <a:r>
              <a:rPr lang="fr-CA" sz="1000" i="1" dirty="0" smtClean="0">
                <a:solidFill>
                  <a:srgbClr val="1F1F1F"/>
                </a:solidFill>
              </a:rPr>
              <a:t>Emplacement </a:t>
            </a:r>
            <a:r>
              <a:rPr lang="fr-CA" sz="1000" i="1" dirty="0">
                <a:solidFill>
                  <a:srgbClr val="1F1F1F"/>
                </a:solidFill>
              </a:rPr>
              <a:t>(adresse, distance, etc</a:t>
            </a:r>
            <a:r>
              <a:rPr lang="fr-CA" sz="1000" i="1" dirty="0" smtClean="0">
                <a:solidFill>
                  <a:srgbClr val="1F1F1F"/>
                </a:solidFill>
              </a:rPr>
              <a:t>.)</a:t>
            </a:r>
          </a:p>
          <a:p>
            <a:pPr marL="628554" lvl="1" indent="-171450">
              <a:buFont typeface="Arial" panose="020B0604020202020204" pitchFamily="34" charset="0"/>
              <a:buChar char="•"/>
            </a:pPr>
            <a:r>
              <a:rPr lang="fr-CA" sz="1000" i="1" dirty="0" smtClean="0">
                <a:solidFill>
                  <a:srgbClr val="1F1F1F"/>
                </a:solidFill>
              </a:rPr>
              <a:t>Aménagement </a:t>
            </a:r>
            <a:r>
              <a:rPr lang="fr-CA" sz="1000" i="1" dirty="0">
                <a:solidFill>
                  <a:srgbClr val="1F1F1F"/>
                </a:solidFill>
              </a:rPr>
              <a:t>(toiture, plancher, sécurité, </a:t>
            </a:r>
            <a:r>
              <a:rPr lang="fr-CA" sz="1000" i="1" dirty="0" smtClean="0">
                <a:solidFill>
                  <a:srgbClr val="1F1F1F"/>
                </a:solidFill>
              </a:rPr>
              <a:t>électrification)</a:t>
            </a:r>
          </a:p>
          <a:p>
            <a:pPr marL="628554" lvl="1" indent="-171450">
              <a:buFont typeface="Arial" panose="020B0604020202020204" pitchFamily="34" charset="0"/>
              <a:buChar char="•"/>
            </a:pPr>
            <a:r>
              <a:rPr lang="fr-CA" sz="1000" i="1" dirty="0" smtClean="0">
                <a:solidFill>
                  <a:srgbClr val="1F1F1F"/>
                </a:solidFill>
              </a:rPr>
              <a:t>Accessibilité </a:t>
            </a:r>
            <a:r>
              <a:rPr lang="fr-CA" sz="1000" i="1" dirty="0">
                <a:solidFill>
                  <a:srgbClr val="1F1F1F"/>
                </a:solidFill>
              </a:rPr>
              <a:t>(distance, qualité de la route, exigences </a:t>
            </a:r>
            <a:r>
              <a:rPr lang="fr-CA" sz="1000" i="1" dirty="0" smtClean="0">
                <a:solidFill>
                  <a:srgbClr val="1F1F1F"/>
                </a:solidFill>
              </a:rPr>
              <a:t>d’accès </a:t>
            </a:r>
            <a:r>
              <a:rPr lang="fr-CA" sz="1000" i="1" dirty="0">
                <a:solidFill>
                  <a:srgbClr val="1F1F1F"/>
                </a:solidFill>
              </a:rPr>
              <a:t>spécial, etc</a:t>
            </a:r>
            <a:r>
              <a:rPr lang="fr-CA" sz="1000" i="1" dirty="0" smtClean="0">
                <a:solidFill>
                  <a:srgbClr val="1F1F1F"/>
                </a:solidFill>
              </a:rPr>
              <a:t>.)</a:t>
            </a:r>
          </a:p>
          <a:p>
            <a:pPr marL="628554" lvl="1" indent="-171450">
              <a:buFont typeface="Arial" panose="020B0604020202020204" pitchFamily="34" charset="0"/>
              <a:buChar char="•"/>
            </a:pPr>
            <a:r>
              <a:rPr lang="fr-CA" sz="1000" b="1" i="1" u="sng" dirty="0" smtClean="0">
                <a:solidFill>
                  <a:srgbClr val="1F1F1F"/>
                </a:solidFill>
              </a:rPr>
              <a:t>Finaliser le plan de déploiement opérationnel</a:t>
            </a:r>
            <a:endParaRPr lang="fr-CA" sz="1000" b="1" i="1" u="sng" dirty="0">
              <a:solidFill>
                <a:srgbClr val="1F1F1F"/>
              </a:solidFill>
            </a:endParaRPr>
          </a:p>
          <a:p>
            <a:pPr marL="171450" lvl="0" indent="-171450">
              <a:buFont typeface="Courier New"/>
              <a:buChar char="o"/>
            </a:pPr>
            <a:r>
              <a:rPr lang="fr-CA" sz="1000" dirty="0">
                <a:solidFill>
                  <a:srgbClr val="1F1F1F"/>
                </a:solidFill>
              </a:rPr>
              <a:t>Élaborer un </a:t>
            </a:r>
            <a:r>
              <a:rPr lang="fr-CA" sz="1000" b="1" dirty="0">
                <a:solidFill>
                  <a:srgbClr val="1F1F1F"/>
                </a:solidFill>
              </a:rPr>
              <a:t>plan pour effectuer des réparations sur les sites </a:t>
            </a:r>
            <a:r>
              <a:rPr lang="fr-CA" sz="1000" dirty="0">
                <a:solidFill>
                  <a:srgbClr val="1F1F1F"/>
                </a:solidFill>
              </a:rPr>
              <a:t>qui ne sont pas prêts à recevoir </a:t>
            </a:r>
            <a:r>
              <a:rPr lang="fr-CA" sz="1000" dirty="0" smtClean="0">
                <a:solidFill>
                  <a:srgbClr val="1F1F1F"/>
                </a:solidFill>
              </a:rPr>
              <a:t>l’ECF </a:t>
            </a:r>
            <a:r>
              <a:rPr lang="fr-CA" sz="1000" dirty="0">
                <a:solidFill>
                  <a:srgbClr val="1F1F1F"/>
                </a:solidFill>
              </a:rPr>
              <a:t>/ fournir des détails sur les sites de </a:t>
            </a:r>
            <a:r>
              <a:rPr lang="fr-CA" sz="1000" dirty="0" smtClean="0">
                <a:solidFill>
                  <a:srgbClr val="1F1F1F"/>
                </a:solidFill>
              </a:rPr>
              <a:t>remplacement</a:t>
            </a:r>
          </a:p>
          <a:p>
            <a:pPr marL="171450" lvl="0" indent="-171450">
              <a:buFont typeface="Courier New"/>
              <a:buChar char="o"/>
            </a:pPr>
            <a:r>
              <a:rPr lang="fr-CA" sz="1000" dirty="0" smtClean="0">
                <a:solidFill>
                  <a:srgbClr val="1F1F1F"/>
                </a:solidFill>
              </a:rPr>
              <a:t>Remplir le protocole de déviation</a:t>
            </a:r>
            <a:endParaRPr lang="fr-CA" sz="1000" dirty="0">
              <a:solidFill>
                <a:srgbClr val="1F1F1F"/>
              </a:solidFill>
            </a:endParaRPr>
          </a:p>
          <a:p>
            <a:pPr marL="171450" lvl="0" indent="-171450">
              <a:buFont typeface="Courier New"/>
              <a:buChar char="o"/>
            </a:pPr>
            <a:r>
              <a:rPr lang="fr-CA" sz="1000" dirty="0">
                <a:solidFill>
                  <a:srgbClr val="1F1F1F"/>
                </a:solidFill>
              </a:rPr>
              <a:t>Effectuer des visites au sein des établissements qui auront été sélectionnés aléatoirement pour </a:t>
            </a:r>
            <a:r>
              <a:rPr lang="fr-CA" sz="1000" b="1" dirty="0">
                <a:solidFill>
                  <a:srgbClr val="1F1F1F"/>
                </a:solidFill>
              </a:rPr>
              <a:t>valider</a:t>
            </a:r>
            <a:r>
              <a:rPr lang="fr-CA" sz="1000" dirty="0">
                <a:solidFill>
                  <a:srgbClr val="1F1F1F"/>
                </a:solidFill>
              </a:rPr>
              <a:t> le plan de développement opérationnel</a:t>
            </a:r>
          </a:p>
        </p:txBody>
      </p:sp>
      <p:pic>
        <p:nvPicPr>
          <p:cNvPr id="31" name="Picture 30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0" y="1177635"/>
            <a:ext cx="9144000" cy="81036"/>
          </a:xfrm>
          <a:prstGeom prst="rect">
            <a:avLst/>
          </a:prstGeom>
        </p:spPr>
      </p:pic>
      <p:sp>
        <p:nvSpPr>
          <p:cNvPr id="32" name="Rectangle 31"/>
          <p:cNvSpPr/>
          <p:nvPr>
            <p:custDataLst>
              <p:tags r:id="rId13"/>
            </p:custDataLst>
          </p:nvPr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33" name="Title 1"/>
          <p:cNvSpPr txBox="1">
            <a:spLocks/>
          </p:cNvSpPr>
          <p:nvPr>
            <p:custDataLst>
              <p:tags r:id="rId14"/>
            </p:custDataLst>
          </p:nvPr>
        </p:nvSpPr>
        <p:spPr bwMode="gray">
          <a:xfrm>
            <a:off x="656182" y="106680"/>
            <a:ext cx="84878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n-US" sz="2000" b="1" dirty="0" err="1">
                <a:solidFill>
                  <a:schemeClr val="bg1"/>
                </a:solidFill>
                <a:latin typeface="Arial Narrow"/>
                <a:cs typeface="Arial Narrow"/>
              </a:rPr>
              <a:t>Prévention</a:t>
            </a:r>
            <a:r>
              <a:rPr lang="en-US" sz="2000" b="1" dirty="0">
                <a:solidFill>
                  <a:schemeClr val="bg1"/>
                </a:solidFill>
                <a:latin typeface="Arial Narrow"/>
                <a:cs typeface="Arial Narrow"/>
              </a:rPr>
              <a:t> des </a:t>
            </a:r>
            <a:r>
              <a:rPr lang="en-US" sz="2000" b="1" dirty="0" err="1">
                <a:solidFill>
                  <a:schemeClr val="bg1"/>
                </a:solidFill>
                <a:latin typeface="Arial Narrow"/>
                <a:cs typeface="Arial Narrow"/>
              </a:rPr>
              <a:t>écarts</a:t>
            </a:r>
            <a:endParaRPr lang="en-US" sz="20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560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80" name="think-cell Slide" r:id="rId15" imgW="360" imgH="360" progId="TCLayout.ActiveDocument.1">
                  <p:embed/>
                </p:oleObj>
              </mc:Choice>
              <mc:Fallback>
                <p:oleObj name="think-cell Slide" r:id="rId1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0" y="990600"/>
            <a:ext cx="9144000" cy="8103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609600" y="1219200"/>
            <a:ext cx="83128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n-US" b="1" dirty="0" err="1" smtClean="0">
                <a:solidFill>
                  <a:srgbClr val="1F1F1F"/>
                </a:solidFill>
                <a:latin typeface="Arial"/>
                <a:cs typeface="Arial"/>
              </a:rPr>
              <a:t>Processus</a:t>
            </a:r>
            <a:r>
              <a:rPr lang="en-US" b="1" dirty="0" smtClean="0">
                <a:solidFill>
                  <a:srgbClr val="1F1F1F"/>
                </a:solidFill>
                <a:latin typeface="Arial"/>
                <a:cs typeface="Arial"/>
              </a:rPr>
              <a:t> de </a:t>
            </a:r>
            <a:r>
              <a:rPr lang="en-US" b="1" dirty="0" err="1" smtClean="0">
                <a:solidFill>
                  <a:srgbClr val="1F1F1F"/>
                </a:solidFill>
                <a:latin typeface="Arial"/>
                <a:cs typeface="Arial"/>
              </a:rPr>
              <a:t>soumission</a:t>
            </a:r>
            <a:r>
              <a:rPr lang="en-US" b="1" dirty="0" smtClean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1F1F1F"/>
                </a:solidFill>
                <a:latin typeface="Arial"/>
                <a:cs typeface="Arial"/>
              </a:rPr>
              <a:t>officiel</a:t>
            </a:r>
            <a:endParaRPr lang="en-US" b="1" dirty="0">
              <a:solidFill>
                <a:srgbClr val="1F1F1F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>
            <p:custDataLst>
              <p:tags r:id="rId6"/>
            </p:custDataLst>
          </p:nvPr>
        </p:nvSpPr>
        <p:spPr>
          <a:xfrm>
            <a:off x="533400" y="1519535"/>
            <a:ext cx="8056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err="1" smtClean="0">
                <a:solidFill>
                  <a:srgbClr val="1F1F1F"/>
                </a:solidFill>
                <a:latin typeface="Arial"/>
                <a:cs typeface="Arial"/>
              </a:rPr>
              <a:t>L’équipe</a:t>
            </a:r>
            <a:r>
              <a:rPr lang="en-IN" sz="1200" dirty="0" smtClean="0">
                <a:solidFill>
                  <a:srgbClr val="1F1F1F"/>
                </a:solidFill>
                <a:latin typeface="Arial"/>
                <a:cs typeface="Arial"/>
              </a:rPr>
              <a:t> de </a:t>
            </a:r>
            <a:r>
              <a:rPr lang="en-IN" sz="1200" dirty="0" err="1" smtClean="0">
                <a:solidFill>
                  <a:srgbClr val="1F1F1F"/>
                </a:solidFill>
                <a:latin typeface="Arial"/>
                <a:cs typeface="Arial"/>
              </a:rPr>
              <a:t>gestion</a:t>
            </a:r>
            <a:r>
              <a:rPr lang="en-IN" sz="1200" dirty="0" smtClean="0">
                <a:solidFill>
                  <a:srgbClr val="1F1F1F"/>
                </a:solidFill>
                <a:latin typeface="Arial"/>
                <a:cs typeface="Arial"/>
              </a:rPr>
              <a:t> de </a:t>
            </a:r>
            <a:r>
              <a:rPr lang="en-IN" sz="1200" dirty="0" err="1" smtClean="0">
                <a:solidFill>
                  <a:srgbClr val="1F1F1F"/>
                </a:solidFill>
                <a:latin typeface="Arial"/>
                <a:cs typeface="Arial"/>
              </a:rPr>
              <a:t>projet</a:t>
            </a:r>
            <a:r>
              <a:rPr lang="en-IN" sz="1200" dirty="0" smtClean="0">
                <a:solidFill>
                  <a:srgbClr val="1F1F1F"/>
                </a:solidFill>
                <a:latin typeface="Arial"/>
                <a:cs typeface="Arial"/>
              </a:rPr>
              <a:t> encourage le </a:t>
            </a:r>
            <a:r>
              <a:rPr lang="en-IN" sz="1200" dirty="0" err="1" smtClean="0">
                <a:solidFill>
                  <a:srgbClr val="1F1F1F"/>
                </a:solidFill>
                <a:latin typeface="Arial"/>
                <a:cs typeface="Arial"/>
              </a:rPr>
              <a:t>Ministère</a:t>
            </a:r>
            <a:r>
              <a:rPr lang="en-IN" sz="1200" dirty="0" smtClean="0">
                <a:solidFill>
                  <a:srgbClr val="1F1F1F"/>
                </a:solidFill>
                <a:latin typeface="Arial"/>
                <a:cs typeface="Arial"/>
              </a:rPr>
              <a:t> de la santé à </a:t>
            </a:r>
            <a:r>
              <a:rPr lang="en-IN" sz="1200" dirty="0" err="1" smtClean="0">
                <a:solidFill>
                  <a:srgbClr val="1F1F1F"/>
                </a:solidFill>
                <a:latin typeface="Arial"/>
                <a:cs typeface="Arial"/>
              </a:rPr>
              <a:t>soumettre</a:t>
            </a:r>
            <a:r>
              <a:rPr lang="en-IN" sz="1200" dirty="0" smtClean="0">
                <a:solidFill>
                  <a:srgbClr val="1F1F1F"/>
                </a:solidFill>
                <a:latin typeface="Arial"/>
                <a:cs typeface="Arial"/>
              </a:rPr>
              <a:t> le plan de </a:t>
            </a:r>
            <a:r>
              <a:rPr lang="en-IN" sz="1200" dirty="0" err="1" smtClean="0">
                <a:solidFill>
                  <a:srgbClr val="1F1F1F"/>
                </a:solidFill>
                <a:latin typeface="Arial"/>
                <a:cs typeface="Arial"/>
              </a:rPr>
              <a:t>déploiement</a:t>
            </a:r>
            <a:r>
              <a:rPr lang="en-IN" sz="1200" dirty="0" smtClean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lang="en-IN" sz="1200" dirty="0" err="1" smtClean="0">
                <a:solidFill>
                  <a:srgbClr val="1F1F1F"/>
                </a:solidFill>
                <a:latin typeface="Arial"/>
                <a:cs typeface="Arial"/>
              </a:rPr>
              <a:t>opérationnel</a:t>
            </a:r>
            <a:r>
              <a:rPr lang="en-IN" sz="1200" dirty="0">
                <a:solidFill>
                  <a:srgbClr val="1F1F1F"/>
                </a:solidFill>
                <a:cs typeface="Arial"/>
              </a:rPr>
              <a:t> </a:t>
            </a:r>
            <a:r>
              <a:rPr lang="en-IN" sz="1200" dirty="0" smtClean="0">
                <a:solidFill>
                  <a:srgbClr val="1F1F1F"/>
                </a:solidFill>
                <a:cs typeface="Arial"/>
              </a:rPr>
              <a:t>et </a:t>
            </a:r>
            <a:r>
              <a:rPr lang="en-IN" sz="1200" dirty="0">
                <a:solidFill>
                  <a:srgbClr val="1F1F1F"/>
                </a:solidFill>
                <a:cs typeface="Arial"/>
              </a:rPr>
              <a:t>la </a:t>
            </a:r>
            <a:r>
              <a:rPr lang="en-IN" sz="1200" dirty="0" err="1">
                <a:solidFill>
                  <a:srgbClr val="1F1F1F"/>
                </a:solidFill>
                <a:cs typeface="Arial"/>
              </a:rPr>
              <a:t>demande</a:t>
            </a:r>
            <a:r>
              <a:rPr lang="en-IN" sz="1200" dirty="0">
                <a:solidFill>
                  <a:srgbClr val="1F1F1F"/>
                </a:solidFill>
                <a:cs typeface="Arial"/>
              </a:rPr>
              <a:t> </a:t>
            </a:r>
            <a:r>
              <a:rPr lang="en-IN" sz="1200" dirty="0" err="1" smtClean="0">
                <a:solidFill>
                  <a:srgbClr val="1F1F1F"/>
                </a:solidFill>
                <a:cs typeface="Arial"/>
              </a:rPr>
              <a:t>d’estimation</a:t>
            </a:r>
            <a:r>
              <a:rPr lang="en-IN" sz="1200" dirty="0" smtClean="0">
                <a:solidFill>
                  <a:srgbClr val="1F1F1F"/>
                </a:solidFill>
                <a:cs typeface="Arial"/>
              </a:rPr>
              <a:t> </a:t>
            </a:r>
            <a:r>
              <a:rPr lang="en-IN" sz="1200" dirty="0">
                <a:solidFill>
                  <a:srgbClr val="1F1F1F"/>
                </a:solidFill>
                <a:cs typeface="Arial"/>
              </a:rPr>
              <a:t>des </a:t>
            </a:r>
            <a:r>
              <a:rPr lang="en-IN" sz="1200" dirty="0" err="1">
                <a:solidFill>
                  <a:srgbClr val="1F1F1F"/>
                </a:solidFill>
                <a:cs typeface="Arial"/>
              </a:rPr>
              <a:t>coûts</a:t>
            </a:r>
            <a:r>
              <a:rPr lang="en-IN" sz="1200" dirty="0">
                <a:solidFill>
                  <a:srgbClr val="1F1F1F"/>
                </a:solidFill>
                <a:cs typeface="Arial"/>
              </a:rPr>
              <a:t> à </a:t>
            </a:r>
            <a:r>
              <a:rPr lang="en-IN" sz="1200" dirty="0" smtClean="0">
                <a:solidFill>
                  <a:srgbClr val="1F1F1F"/>
                </a:solidFill>
                <a:latin typeface="Arial"/>
                <a:cs typeface="Arial"/>
              </a:rPr>
              <a:t>la DA UNICEF par </a:t>
            </a:r>
            <a:r>
              <a:rPr lang="en-IN" sz="1200" dirty="0" err="1" smtClean="0">
                <a:solidFill>
                  <a:srgbClr val="1F1F1F"/>
                </a:solidFill>
                <a:latin typeface="Arial"/>
                <a:cs typeface="Arial"/>
              </a:rPr>
              <a:t>courriel</a:t>
            </a:r>
            <a:r>
              <a:rPr lang="en-IN" sz="1200" dirty="0" smtClean="0">
                <a:solidFill>
                  <a:srgbClr val="1F1F1F"/>
                </a:solidFill>
                <a:latin typeface="Arial"/>
                <a:cs typeface="Arial"/>
              </a:rPr>
              <a:t> à </a:t>
            </a:r>
            <a:r>
              <a:rPr lang="en-IN" sz="1200" dirty="0" err="1" smtClean="0">
                <a:solidFill>
                  <a:srgbClr val="1F1F1F"/>
                </a:solidFill>
                <a:latin typeface="Arial"/>
                <a:cs typeface="Arial"/>
              </a:rPr>
              <a:t>l’adresse</a:t>
            </a:r>
            <a:r>
              <a:rPr lang="en-IN" sz="1200" dirty="0" smtClean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lang="en-IN" sz="1200" dirty="0" err="1" smtClean="0">
                <a:solidFill>
                  <a:srgbClr val="1F1F1F"/>
                </a:solidFill>
                <a:latin typeface="Arial"/>
                <a:cs typeface="Arial"/>
              </a:rPr>
              <a:t>électronique</a:t>
            </a:r>
            <a:r>
              <a:rPr lang="en-IN" sz="1200" dirty="0" smtClean="0">
                <a:solidFill>
                  <a:srgbClr val="1F1F1F"/>
                </a:solidFill>
                <a:latin typeface="Arial"/>
                <a:cs typeface="Arial"/>
              </a:rPr>
              <a:t> du Service des </a:t>
            </a:r>
            <a:r>
              <a:rPr lang="en-IN" sz="1200" dirty="0" err="1" smtClean="0">
                <a:solidFill>
                  <a:srgbClr val="1F1F1F"/>
                </a:solidFill>
                <a:latin typeface="Arial"/>
                <a:cs typeface="Arial"/>
              </a:rPr>
              <a:t>achats</a:t>
            </a:r>
            <a:r>
              <a:rPr lang="en-IN" sz="1200" dirty="0" smtClean="0">
                <a:solidFill>
                  <a:srgbClr val="1F1F1F"/>
                </a:solidFill>
                <a:latin typeface="Arial"/>
                <a:cs typeface="Arial"/>
              </a:rPr>
              <a:t> (</a:t>
            </a:r>
            <a:r>
              <a:rPr lang="en-IN" sz="1200" dirty="0" err="1" smtClean="0">
                <a:solidFill>
                  <a:srgbClr val="1F1F1F"/>
                </a:solidFill>
                <a:latin typeface="Arial"/>
                <a:cs typeface="Arial"/>
              </a:rPr>
              <a:t>psid@unicef,org</a:t>
            </a:r>
            <a:r>
              <a:rPr lang="en-IN" sz="1200" dirty="0" smtClean="0">
                <a:solidFill>
                  <a:srgbClr val="1F1F1F"/>
                </a:solidFill>
                <a:latin typeface="Arial"/>
                <a:cs typeface="Arial"/>
              </a:rPr>
              <a:t>). </a:t>
            </a:r>
            <a:endParaRPr lang="en-IN" sz="1200" dirty="0">
              <a:solidFill>
                <a:srgbClr val="1F1F1F"/>
              </a:solidFill>
              <a:latin typeface="Arial"/>
              <a:cs typeface="Arial"/>
            </a:endParaRPr>
          </a:p>
        </p:txBody>
      </p:sp>
      <p:sp>
        <p:nvSpPr>
          <p:cNvPr id="18" name="Title 1"/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609600" y="649690"/>
            <a:ext cx="77724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n-US" sz="1300" dirty="0" err="1" smtClean="0">
                <a:solidFill>
                  <a:srgbClr val="575757"/>
                </a:solidFill>
                <a:latin typeface="Arial"/>
                <a:cs typeface="Arial"/>
              </a:rPr>
              <a:t>Définition</a:t>
            </a:r>
            <a:r>
              <a:rPr lang="en-US" sz="1300" dirty="0" smtClean="0">
                <a:solidFill>
                  <a:srgbClr val="575757"/>
                </a:solidFill>
                <a:latin typeface="Arial"/>
                <a:cs typeface="Arial"/>
              </a:rPr>
              <a:t> du </a:t>
            </a:r>
            <a:r>
              <a:rPr lang="en-US" sz="1300" dirty="0" err="1" smtClean="0">
                <a:solidFill>
                  <a:srgbClr val="575757"/>
                </a:solidFill>
                <a:latin typeface="Arial"/>
                <a:cs typeface="Arial"/>
              </a:rPr>
              <a:t>processus</a:t>
            </a:r>
            <a:r>
              <a:rPr lang="en-US" sz="1300" dirty="0" smtClean="0">
                <a:solidFill>
                  <a:srgbClr val="575757"/>
                </a:solidFill>
                <a:latin typeface="Arial"/>
                <a:cs typeface="Arial"/>
              </a:rPr>
              <a:t> de </a:t>
            </a:r>
            <a:r>
              <a:rPr lang="en-US" sz="1300" dirty="0" err="1" smtClean="0">
                <a:solidFill>
                  <a:srgbClr val="575757"/>
                </a:solidFill>
                <a:latin typeface="Arial"/>
                <a:cs typeface="Arial"/>
              </a:rPr>
              <a:t>soumission</a:t>
            </a:r>
            <a:r>
              <a:rPr lang="en-US" sz="1300" dirty="0" smtClean="0">
                <a:solidFill>
                  <a:srgbClr val="575757"/>
                </a:solidFill>
                <a:latin typeface="Arial"/>
                <a:cs typeface="Arial"/>
              </a:rPr>
              <a:t> et </a:t>
            </a:r>
            <a:r>
              <a:rPr lang="en-US" sz="1300" dirty="0" err="1" smtClean="0">
                <a:solidFill>
                  <a:srgbClr val="575757"/>
                </a:solidFill>
                <a:latin typeface="Arial"/>
                <a:cs typeface="Arial"/>
              </a:rPr>
              <a:t>étapes</a:t>
            </a:r>
            <a:r>
              <a:rPr lang="en-US" sz="130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en-US" sz="1300" dirty="0" err="1" smtClean="0">
                <a:solidFill>
                  <a:srgbClr val="575757"/>
                </a:solidFill>
                <a:latin typeface="Arial"/>
                <a:cs typeface="Arial"/>
              </a:rPr>
              <a:t>suivantes</a:t>
            </a:r>
            <a:endParaRPr lang="en-US" sz="1300" dirty="0">
              <a:solidFill>
                <a:srgbClr val="575757"/>
              </a:solidFill>
              <a:latin typeface="Arial"/>
              <a:cs typeface="Arial"/>
            </a:endParaRP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632690" y="2332180"/>
            <a:ext cx="83128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fr-CA" b="1" dirty="0">
                <a:solidFill>
                  <a:srgbClr val="1F1F1F"/>
                </a:solidFill>
                <a:cs typeface="Arial"/>
              </a:rPr>
              <a:t>Quelles sont les prochaines étapes du processus ? </a:t>
            </a:r>
            <a:endParaRPr lang="en-US" b="1" dirty="0">
              <a:solidFill>
                <a:srgbClr val="1F1F1F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>
            <p:custDataLst>
              <p:tags r:id="rId9"/>
            </p:custDataLst>
          </p:nvPr>
        </p:nvSpPr>
        <p:spPr>
          <a:xfrm>
            <a:off x="556490" y="2661046"/>
            <a:ext cx="8056880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-400050">
              <a:spcBef>
                <a:spcPts val="400"/>
              </a:spcBef>
              <a:spcAft>
                <a:spcPts val="200"/>
              </a:spcAft>
              <a:buFont typeface="+mj-lt"/>
              <a:buAutoNum type="romanUcPeriod"/>
            </a:pPr>
            <a:r>
              <a:rPr lang="en-GB" sz="1300" dirty="0" smtClean="0">
                <a:latin typeface="Arial"/>
                <a:cs typeface="Arial"/>
              </a:rPr>
              <a:t>À </a:t>
            </a:r>
            <a:r>
              <a:rPr lang="en-GB" sz="1300" dirty="0" err="1" smtClean="0">
                <a:latin typeface="Arial"/>
                <a:cs typeface="Arial"/>
              </a:rPr>
              <a:t>sa</a:t>
            </a:r>
            <a:r>
              <a:rPr lang="en-GB" sz="1300" dirty="0" smtClean="0">
                <a:latin typeface="Arial"/>
                <a:cs typeface="Arial"/>
              </a:rPr>
              <a:t> </a:t>
            </a:r>
            <a:r>
              <a:rPr lang="en-GB" sz="1300" dirty="0" err="1" smtClean="0">
                <a:latin typeface="Arial"/>
                <a:cs typeface="Arial"/>
              </a:rPr>
              <a:t>réception</a:t>
            </a:r>
            <a:r>
              <a:rPr lang="en-GB" sz="1300" dirty="0" smtClean="0">
                <a:latin typeface="Arial"/>
                <a:cs typeface="Arial"/>
              </a:rPr>
              <a:t>, le plan</a:t>
            </a:r>
            <a:r>
              <a:rPr lang="en-GB" sz="1300" dirty="0" smtClean="0">
                <a:cs typeface="Arial"/>
              </a:rPr>
              <a:t> </a:t>
            </a:r>
            <a:r>
              <a:rPr lang="en-GB" sz="1300" dirty="0">
                <a:cs typeface="Arial"/>
              </a:rPr>
              <a:t>de </a:t>
            </a:r>
            <a:r>
              <a:rPr lang="en-GB" sz="1300" dirty="0" err="1">
                <a:cs typeface="Arial"/>
              </a:rPr>
              <a:t>déploiement</a:t>
            </a:r>
            <a:r>
              <a:rPr lang="en-GB" sz="1300" dirty="0">
                <a:cs typeface="Arial"/>
              </a:rPr>
              <a:t> </a:t>
            </a:r>
            <a:r>
              <a:rPr lang="en-GB" sz="1300" dirty="0" err="1">
                <a:cs typeface="Arial"/>
              </a:rPr>
              <a:t>opérationnel</a:t>
            </a:r>
            <a:r>
              <a:rPr lang="en-GB" sz="1300" dirty="0">
                <a:cs typeface="Arial"/>
              </a:rPr>
              <a:t> </a:t>
            </a:r>
            <a:r>
              <a:rPr lang="en-GB" sz="1300" dirty="0" smtClean="0">
                <a:latin typeface="Arial"/>
                <a:cs typeface="Arial"/>
              </a:rPr>
              <a:t>sera </a:t>
            </a:r>
            <a:r>
              <a:rPr lang="en-GB" sz="1300" b="1" dirty="0" err="1" smtClean="0">
                <a:latin typeface="Arial"/>
                <a:cs typeface="Arial"/>
              </a:rPr>
              <a:t>chiffré</a:t>
            </a:r>
            <a:r>
              <a:rPr lang="en-GB" sz="1300" b="1" dirty="0" smtClean="0">
                <a:latin typeface="Arial"/>
                <a:cs typeface="Arial"/>
              </a:rPr>
              <a:t> par le </a:t>
            </a:r>
            <a:r>
              <a:rPr lang="en-GB" sz="1300" b="1" dirty="0" err="1" smtClean="0">
                <a:latin typeface="Arial"/>
                <a:cs typeface="Arial"/>
              </a:rPr>
              <a:t>fournisseur</a:t>
            </a:r>
            <a:r>
              <a:rPr lang="en-GB" sz="1300" b="1" dirty="0" smtClean="0">
                <a:latin typeface="Arial"/>
                <a:cs typeface="Arial"/>
              </a:rPr>
              <a:t>, </a:t>
            </a:r>
            <a:r>
              <a:rPr lang="en-GB" sz="1300" dirty="0" smtClean="0">
                <a:latin typeface="Arial"/>
                <a:cs typeface="Arial"/>
              </a:rPr>
              <a:t>qui</a:t>
            </a:r>
            <a:r>
              <a:rPr lang="en-GB" sz="1300" b="1" dirty="0" smtClean="0">
                <a:latin typeface="Arial"/>
                <a:cs typeface="Arial"/>
              </a:rPr>
              <a:t> </a:t>
            </a:r>
            <a:r>
              <a:rPr lang="en-GB" sz="1300" dirty="0" err="1" smtClean="0">
                <a:latin typeface="Arial"/>
                <a:cs typeface="Arial"/>
              </a:rPr>
              <a:t>établira</a:t>
            </a:r>
            <a:r>
              <a:rPr lang="en-GB" sz="1300" dirty="0" smtClean="0">
                <a:latin typeface="Arial"/>
                <a:cs typeface="Arial"/>
              </a:rPr>
              <a:t> un budget </a:t>
            </a:r>
            <a:r>
              <a:rPr lang="en-GB" sz="1300" dirty="0" err="1" smtClean="0">
                <a:latin typeface="Arial"/>
                <a:cs typeface="Arial"/>
              </a:rPr>
              <a:t>englobant</a:t>
            </a:r>
            <a:r>
              <a:rPr lang="en-GB" sz="1300" dirty="0" smtClean="0">
                <a:latin typeface="Arial"/>
                <a:cs typeface="Arial"/>
              </a:rPr>
              <a:t> </a:t>
            </a:r>
            <a:r>
              <a:rPr lang="en-GB" sz="1300" dirty="0" err="1" smtClean="0">
                <a:latin typeface="Arial"/>
                <a:cs typeface="Arial"/>
              </a:rPr>
              <a:t>tous</a:t>
            </a:r>
            <a:r>
              <a:rPr lang="en-GB" sz="1300" dirty="0" smtClean="0">
                <a:latin typeface="Arial"/>
                <a:cs typeface="Arial"/>
              </a:rPr>
              <a:t> les services </a:t>
            </a:r>
            <a:r>
              <a:rPr lang="en-GB" sz="1300" dirty="0" err="1" smtClean="0">
                <a:latin typeface="Arial"/>
                <a:cs typeface="Arial"/>
              </a:rPr>
              <a:t>associés</a:t>
            </a:r>
            <a:r>
              <a:rPr lang="en-GB" sz="1300" dirty="0" smtClean="0">
                <a:latin typeface="Arial"/>
                <a:cs typeface="Arial"/>
              </a:rPr>
              <a:t> à </a:t>
            </a:r>
            <a:r>
              <a:rPr lang="en-GB" sz="1300" dirty="0" err="1" smtClean="0">
                <a:latin typeface="Arial"/>
                <a:cs typeface="Arial"/>
              </a:rPr>
              <a:t>partir</a:t>
            </a:r>
            <a:r>
              <a:rPr lang="en-GB" sz="1300" dirty="0" smtClean="0">
                <a:latin typeface="Arial"/>
                <a:cs typeface="Arial"/>
              </a:rPr>
              <a:t> </a:t>
            </a:r>
            <a:r>
              <a:rPr lang="en-GB" sz="1300" dirty="0" smtClean="0">
                <a:cs typeface="Arial"/>
              </a:rPr>
              <a:t>des </a:t>
            </a:r>
            <a:r>
              <a:rPr lang="en-GB" sz="1300" dirty="0" err="1" smtClean="0">
                <a:cs typeface="Arial"/>
              </a:rPr>
              <a:t>données</a:t>
            </a:r>
            <a:r>
              <a:rPr lang="en-GB" sz="1300" dirty="0" smtClean="0">
                <a:cs typeface="Arial"/>
              </a:rPr>
              <a:t> </a:t>
            </a:r>
            <a:r>
              <a:rPr lang="en-GB" sz="1300" dirty="0">
                <a:cs typeface="Arial"/>
              </a:rPr>
              <a:t>– et </a:t>
            </a:r>
            <a:r>
              <a:rPr lang="en-GB" sz="1300" dirty="0" smtClean="0">
                <a:cs typeface="Arial"/>
              </a:rPr>
              <a:t>des </a:t>
            </a:r>
            <a:r>
              <a:rPr lang="en-GB" sz="1300" dirty="0" err="1">
                <a:cs typeface="Arial"/>
              </a:rPr>
              <a:t>coûts</a:t>
            </a:r>
            <a:r>
              <a:rPr lang="en-GB" sz="1300" dirty="0">
                <a:cs typeface="Arial"/>
              </a:rPr>
              <a:t> de </a:t>
            </a:r>
            <a:r>
              <a:rPr lang="en-GB" sz="1300" dirty="0" err="1">
                <a:cs typeface="Arial"/>
              </a:rPr>
              <a:t>prestation</a:t>
            </a:r>
            <a:r>
              <a:rPr lang="en-GB" sz="1300" dirty="0">
                <a:cs typeface="Arial"/>
              </a:rPr>
              <a:t> </a:t>
            </a:r>
            <a:r>
              <a:rPr lang="en-GB" sz="1300" dirty="0" err="1">
                <a:cs typeface="Arial"/>
              </a:rPr>
              <a:t>associés</a:t>
            </a:r>
            <a:r>
              <a:rPr lang="en-GB" sz="1300" dirty="0">
                <a:cs typeface="Arial"/>
              </a:rPr>
              <a:t> </a:t>
            </a:r>
            <a:r>
              <a:rPr lang="en-GB" sz="1300" dirty="0" err="1">
                <a:cs typeface="Arial"/>
              </a:rPr>
              <a:t>facturés</a:t>
            </a:r>
            <a:r>
              <a:rPr lang="en-GB" sz="1300" dirty="0">
                <a:cs typeface="Arial"/>
              </a:rPr>
              <a:t> par le </a:t>
            </a:r>
            <a:r>
              <a:rPr lang="en-GB" sz="1300" dirty="0" err="1">
                <a:cs typeface="Arial"/>
              </a:rPr>
              <a:t>fournisseur</a:t>
            </a:r>
            <a:r>
              <a:rPr lang="en-GB" sz="1300" dirty="0">
                <a:cs typeface="Arial"/>
              </a:rPr>
              <a:t> du </a:t>
            </a:r>
            <a:r>
              <a:rPr lang="en-GB" sz="1300" dirty="0" smtClean="0">
                <a:cs typeface="Arial"/>
              </a:rPr>
              <a:t>pays</a:t>
            </a:r>
            <a:r>
              <a:rPr lang="en-GB" sz="1300" dirty="0" smtClean="0">
                <a:latin typeface="Arial"/>
                <a:cs typeface="Arial"/>
              </a:rPr>
              <a:t>.</a:t>
            </a:r>
            <a:endParaRPr lang="en-GB" sz="1300" dirty="0">
              <a:latin typeface="Arial"/>
              <a:cs typeface="Arial"/>
            </a:endParaRPr>
          </a:p>
          <a:p>
            <a:pPr marL="400050" lvl="1" indent="-400050">
              <a:spcBef>
                <a:spcPts val="400"/>
              </a:spcBef>
              <a:spcAft>
                <a:spcPts val="200"/>
              </a:spcAft>
              <a:buFont typeface="+mj-lt"/>
              <a:buAutoNum type="romanUcPeriod"/>
            </a:pPr>
            <a:r>
              <a:rPr lang="en-GB" sz="1300" dirty="0" smtClean="0">
                <a:latin typeface="Arial"/>
                <a:cs typeface="Arial"/>
              </a:rPr>
              <a:t>À la </a:t>
            </a:r>
            <a:r>
              <a:rPr lang="en-GB" sz="1300" dirty="0" err="1" smtClean="0">
                <a:latin typeface="Arial"/>
                <a:cs typeface="Arial"/>
              </a:rPr>
              <a:t>réception</a:t>
            </a:r>
            <a:r>
              <a:rPr lang="en-GB" sz="1300" dirty="0" smtClean="0">
                <a:latin typeface="Arial"/>
                <a:cs typeface="Arial"/>
              </a:rPr>
              <a:t> du plan </a:t>
            </a:r>
            <a:r>
              <a:rPr lang="en-GB" sz="1300" dirty="0" err="1" smtClean="0">
                <a:latin typeface="Arial"/>
                <a:cs typeface="Arial"/>
              </a:rPr>
              <a:t>chiffré</a:t>
            </a:r>
            <a:r>
              <a:rPr lang="en-GB" sz="1300" dirty="0" smtClean="0">
                <a:latin typeface="Arial"/>
                <a:cs typeface="Arial"/>
              </a:rPr>
              <a:t> </a:t>
            </a:r>
            <a:r>
              <a:rPr lang="en-GB" sz="1300" dirty="0" err="1" smtClean="0">
                <a:latin typeface="Arial"/>
                <a:cs typeface="Arial"/>
              </a:rPr>
              <a:t>élaboré</a:t>
            </a:r>
            <a:r>
              <a:rPr lang="en-GB" sz="1300" dirty="0" smtClean="0">
                <a:latin typeface="Arial"/>
                <a:cs typeface="Arial"/>
              </a:rPr>
              <a:t> par le </a:t>
            </a:r>
            <a:r>
              <a:rPr lang="en-GB" sz="1300" dirty="0" err="1" smtClean="0">
                <a:latin typeface="Arial"/>
                <a:cs typeface="Arial"/>
              </a:rPr>
              <a:t>fournisseur</a:t>
            </a:r>
            <a:r>
              <a:rPr lang="en-GB" sz="1300" dirty="0" smtClean="0">
                <a:latin typeface="Arial"/>
                <a:cs typeface="Arial"/>
              </a:rPr>
              <a:t>, </a:t>
            </a:r>
            <a:r>
              <a:rPr lang="en-GB" sz="1300" dirty="0" err="1" smtClean="0">
                <a:latin typeface="Arial"/>
                <a:cs typeface="Arial"/>
              </a:rPr>
              <a:t>l’</a:t>
            </a:r>
            <a:r>
              <a:rPr lang="en-GB" sz="1300" b="1" dirty="0" err="1" smtClean="0">
                <a:latin typeface="Arial"/>
                <a:cs typeface="Arial"/>
              </a:rPr>
              <a:t>UNICEF</a:t>
            </a:r>
            <a:r>
              <a:rPr lang="en-GB" sz="1300" dirty="0" smtClean="0">
                <a:latin typeface="Arial"/>
                <a:cs typeface="Arial"/>
              </a:rPr>
              <a:t> </a:t>
            </a:r>
            <a:r>
              <a:rPr lang="en-GB" sz="1300" dirty="0" err="1" smtClean="0">
                <a:latin typeface="Arial"/>
                <a:cs typeface="Arial"/>
              </a:rPr>
              <a:t>passera</a:t>
            </a:r>
            <a:r>
              <a:rPr lang="en-GB" sz="1300" dirty="0" smtClean="0">
                <a:latin typeface="Arial"/>
                <a:cs typeface="Arial"/>
              </a:rPr>
              <a:t> </a:t>
            </a:r>
            <a:r>
              <a:rPr lang="en-GB" sz="1300" dirty="0" err="1" smtClean="0">
                <a:latin typeface="Arial"/>
                <a:cs typeface="Arial"/>
              </a:rPr>
              <a:t>commande</a:t>
            </a:r>
            <a:r>
              <a:rPr lang="en-GB" sz="1300" dirty="0" smtClean="0">
                <a:latin typeface="Arial"/>
                <a:cs typeface="Arial"/>
              </a:rPr>
              <a:t> pour le </a:t>
            </a:r>
            <a:r>
              <a:rPr lang="en-GB" sz="1300" dirty="0" err="1" smtClean="0">
                <a:latin typeface="Arial"/>
                <a:cs typeface="Arial"/>
              </a:rPr>
              <a:t>paquet</a:t>
            </a:r>
            <a:r>
              <a:rPr lang="en-GB" sz="1300" dirty="0" smtClean="0">
                <a:latin typeface="Arial"/>
                <a:cs typeface="Arial"/>
              </a:rPr>
              <a:t> de services et </a:t>
            </a:r>
            <a:r>
              <a:rPr lang="en-GB" sz="1300" dirty="0" err="1" smtClean="0">
                <a:latin typeface="Arial"/>
                <a:cs typeface="Arial"/>
              </a:rPr>
              <a:t>élaborera</a:t>
            </a:r>
            <a:r>
              <a:rPr lang="en-GB" sz="1300" dirty="0" smtClean="0">
                <a:latin typeface="Arial"/>
                <a:cs typeface="Arial"/>
              </a:rPr>
              <a:t> un plan </a:t>
            </a:r>
            <a:r>
              <a:rPr lang="en-GB" sz="1300" dirty="0" err="1" smtClean="0">
                <a:latin typeface="Arial"/>
                <a:cs typeface="Arial"/>
              </a:rPr>
              <a:t>opérationnel</a:t>
            </a:r>
            <a:r>
              <a:rPr lang="en-GB" sz="1300" dirty="0" smtClean="0">
                <a:latin typeface="Arial"/>
                <a:cs typeface="Arial"/>
              </a:rPr>
              <a:t> </a:t>
            </a:r>
            <a:r>
              <a:rPr lang="en-GB" sz="1300" dirty="0" err="1" smtClean="0">
                <a:latin typeface="Arial"/>
                <a:cs typeface="Arial"/>
              </a:rPr>
              <a:t>chiffré</a:t>
            </a:r>
            <a:r>
              <a:rPr lang="en-GB" sz="1300" dirty="0" smtClean="0">
                <a:latin typeface="Arial"/>
                <a:cs typeface="Arial"/>
              </a:rPr>
              <a:t>.</a:t>
            </a:r>
            <a:endParaRPr lang="en-GB" sz="1300" dirty="0">
              <a:latin typeface="Arial"/>
              <a:cs typeface="Arial"/>
            </a:endParaRPr>
          </a:p>
          <a:p>
            <a:pPr marL="400050" lvl="1" indent="-400050">
              <a:spcBef>
                <a:spcPts val="400"/>
              </a:spcBef>
              <a:spcAft>
                <a:spcPts val="200"/>
              </a:spcAft>
              <a:buFont typeface="+mj-lt"/>
              <a:buAutoNum type="romanUcPeriod"/>
            </a:pPr>
            <a:r>
              <a:rPr lang="en-GB" sz="1300" dirty="0" err="1" smtClean="0">
                <a:latin typeface="Arial"/>
                <a:cs typeface="Arial"/>
              </a:rPr>
              <a:t>Ces</a:t>
            </a:r>
            <a:r>
              <a:rPr lang="en-GB" sz="1300" dirty="0" smtClean="0">
                <a:latin typeface="Arial"/>
                <a:cs typeface="Arial"/>
              </a:rPr>
              <a:t> </a:t>
            </a:r>
            <a:r>
              <a:rPr lang="en-GB" sz="1300" dirty="0" err="1" smtClean="0">
                <a:latin typeface="Arial"/>
                <a:cs typeface="Arial"/>
              </a:rPr>
              <a:t>appels</a:t>
            </a:r>
            <a:r>
              <a:rPr lang="en-GB" sz="1300" dirty="0" smtClean="0">
                <a:latin typeface="Arial"/>
                <a:cs typeface="Arial"/>
              </a:rPr>
              <a:t> </a:t>
            </a:r>
            <a:r>
              <a:rPr lang="en-GB" sz="1300" dirty="0" err="1" smtClean="0">
                <a:latin typeface="Arial"/>
                <a:cs typeface="Arial"/>
              </a:rPr>
              <a:t>d’offres</a:t>
            </a:r>
            <a:r>
              <a:rPr lang="en-GB" sz="1300" dirty="0" smtClean="0">
                <a:latin typeface="Arial"/>
                <a:cs typeface="Arial"/>
              </a:rPr>
              <a:t> – et les </a:t>
            </a:r>
            <a:r>
              <a:rPr lang="en-GB" sz="1300" dirty="0" err="1" smtClean="0">
                <a:latin typeface="Arial"/>
                <a:cs typeface="Arial"/>
              </a:rPr>
              <a:t>exigences</a:t>
            </a:r>
            <a:r>
              <a:rPr lang="en-GB" sz="1300" dirty="0" smtClean="0">
                <a:latin typeface="Arial"/>
                <a:cs typeface="Arial"/>
              </a:rPr>
              <a:t> </a:t>
            </a:r>
            <a:r>
              <a:rPr lang="en-GB" sz="1300" dirty="0" err="1" smtClean="0">
                <a:latin typeface="Arial"/>
                <a:cs typeface="Arial"/>
              </a:rPr>
              <a:t>liées</a:t>
            </a:r>
            <a:r>
              <a:rPr lang="en-GB" sz="1300" dirty="0" smtClean="0">
                <a:latin typeface="Arial"/>
                <a:cs typeface="Arial"/>
              </a:rPr>
              <a:t> à </a:t>
            </a:r>
            <a:r>
              <a:rPr lang="en-GB" sz="1300" dirty="0" err="1" smtClean="0">
                <a:latin typeface="Arial"/>
                <a:cs typeface="Arial"/>
              </a:rPr>
              <a:t>l’investissement</a:t>
            </a:r>
            <a:r>
              <a:rPr lang="en-GB" sz="1300" dirty="0" smtClean="0">
                <a:latin typeface="Arial"/>
                <a:cs typeface="Arial"/>
              </a:rPr>
              <a:t> conjoint </a:t>
            </a:r>
            <a:r>
              <a:rPr lang="en-GB" sz="1300" dirty="0" err="1" smtClean="0">
                <a:latin typeface="Arial"/>
                <a:cs typeface="Arial"/>
              </a:rPr>
              <a:t>associées</a:t>
            </a:r>
            <a:r>
              <a:rPr lang="en-GB" sz="1300" dirty="0" smtClean="0">
                <a:latin typeface="Arial"/>
                <a:cs typeface="Arial"/>
              </a:rPr>
              <a:t> – </a:t>
            </a:r>
            <a:r>
              <a:rPr lang="en-GB" sz="1300" dirty="0" err="1" smtClean="0">
                <a:latin typeface="Arial"/>
                <a:cs typeface="Arial"/>
              </a:rPr>
              <a:t>seront</a:t>
            </a:r>
            <a:r>
              <a:rPr lang="en-GB" sz="1300" dirty="0" smtClean="0">
                <a:latin typeface="Arial"/>
                <a:cs typeface="Arial"/>
              </a:rPr>
              <a:t> </a:t>
            </a:r>
            <a:r>
              <a:rPr lang="en-GB" sz="1300" dirty="0" err="1" smtClean="0">
                <a:latin typeface="Arial"/>
                <a:cs typeface="Arial"/>
              </a:rPr>
              <a:t>soumis</a:t>
            </a:r>
            <a:r>
              <a:rPr lang="en-GB" sz="1300" dirty="0" smtClean="0">
                <a:latin typeface="Arial"/>
                <a:cs typeface="Arial"/>
              </a:rPr>
              <a:t> à </a:t>
            </a:r>
            <a:r>
              <a:rPr lang="en-GB" sz="1300" dirty="0" err="1" smtClean="0">
                <a:latin typeface="Arial"/>
                <a:cs typeface="Arial"/>
              </a:rPr>
              <a:t>Gavi</a:t>
            </a:r>
            <a:r>
              <a:rPr lang="en-GB" sz="1300" dirty="0" smtClean="0">
                <a:latin typeface="Arial"/>
                <a:cs typeface="Arial"/>
              </a:rPr>
              <a:t> et au </a:t>
            </a:r>
            <a:r>
              <a:rPr lang="en-GB" sz="1300" dirty="0" err="1" smtClean="0">
                <a:latin typeface="Arial"/>
                <a:cs typeface="Arial"/>
              </a:rPr>
              <a:t>Ministère</a:t>
            </a:r>
            <a:r>
              <a:rPr lang="en-GB" sz="1300" dirty="0" smtClean="0">
                <a:latin typeface="Arial"/>
                <a:cs typeface="Arial"/>
              </a:rPr>
              <a:t> de la santé pour approbation.</a:t>
            </a:r>
            <a:endParaRPr lang="en-GB" sz="1300" dirty="0">
              <a:latin typeface="Arial"/>
              <a:cs typeface="Arial"/>
            </a:endParaRPr>
          </a:p>
          <a:p>
            <a:pPr marL="400050" lvl="1" indent="-400050">
              <a:spcBef>
                <a:spcPts val="400"/>
              </a:spcBef>
              <a:spcAft>
                <a:spcPts val="200"/>
              </a:spcAft>
              <a:buFont typeface="+mj-lt"/>
              <a:buAutoNum type="romanUcPeriod"/>
            </a:pPr>
            <a:r>
              <a:rPr lang="en-GB" sz="1300" dirty="0" err="1" smtClean="0">
                <a:latin typeface="Arial"/>
                <a:cs typeface="Arial"/>
              </a:rPr>
              <a:t>Une</a:t>
            </a:r>
            <a:r>
              <a:rPr lang="en-GB" sz="1300" dirty="0" smtClean="0">
                <a:latin typeface="Arial"/>
                <a:cs typeface="Arial"/>
              </a:rPr>
              <a:t> estimation des </a:t>
            </a:r>
            <a:r>
              <a:rPr lang="en-GB" sz="1300" dirty="0" err="1" smtClean="0">
                <a:latin typeface="Arial"/>
                <a:cs typeface="Arial"/>
              </a:rPr>
              <a:t>coûts</a:t>
            </a:r>
            <a:r>
              <a:rPr lang="en-GB" sz="1300" dirty="0" smtClean="0">
                <a:latin typeface="Arial"/>
                <a:cs typeface="Arial"/>
              </a:rPr>
              <a:t> sera </a:t>
            </a:r>
            <a:r>
              <a:rPr lang="en-GB" sz="1300" dirty="0" err="1" smtClean="0">
                <a:latin typeface="Arial"/>
                <a:cs typeface="Arial"/>
              </a:rPr>
              <a:t>proposée</a:t>
            </a:r>
            <a:r>
              <a:rPr lang="en-GB" sz="1300" dirty="0" smtClean="0">
                <a:latin typeface="Arial"/>
                <a:cs typeface="Arial"/>
              </a:rPr>
              <a:t> par le Service des </a:t>
            </a:r>
            <a:r>
              <a:rPr lang="en-GB" sz="1300" dirty="0" err="1" smtClean="0">
                <a:latin typeface="Arial"/>
                <a:cs typeface="Arial"/>
              </a:rPr>
              <a:t>achats</a:t>
            </a:r>
            <a:r>
              <a:rPr lang="en-GB" sz="1300" dirty="0" smtClean="0">
                <a:latin typeface="Arial"/>
                <a:cs typeface="Arial"/>
              </a:rPr>
              <a:t>.</a:t>
            </a:r>
            <a:endParaRPr lang="en-GB" sz="1300" dirty="0">
              <a:latin typeface="Arial"/>
              <a:cs typeface="Arial"/>
            </a:endParaRPr>
          </a:p>
          <a:p>
            <a:pPr marL="400050" lvl="1" indent="-400050">
              <a:spcBef>
                <a:spcPts val="400"/>
              </a:spcBef>
              <a:spcAft>
                <a:spcPts val="200"/>
              </a:spcAft>
              <a:buFont typeface="+mj-lt"/>
              <a:buAutoNum type="romanUcPeriod"/>
            </a:pPr>
            <a:r>
              <a:rPr lang="en-GB" sz="1300" dirty="0" err="1" smtClean="0">
                <a:latin typeface="Arial"/>
                <a:cs typeface="Arial"/>
              </a:rPr>
              <a:t>Une</a:t>
            </a:r>
            <a:r>
              <a:rPr lang="en-GB" sz="1300" dirty="0" smtClean="0">
                <a:latin typeface="Arial"/>
                <a:cs typeface="Arial"/>
              </a:rPr>
              <a:t> </a:t>
            </a:r>
            <a:r>
              <a:rPr lang="en-GB" sz="1300" dirty="0" err="1" smtClean="0">
                <a:latin typeface="Arial"/>
                <a:cs typeface="Arial"/>
              </a:rPr>
              <a:t>fois</a:t>
            </a:r>
            <a:r>
              <a:rPr lang="en-GB" sz="1300" dirty="0" smtClean="0">
                <a:latin typeface="Arial"/>
                <a:cs typeface="Arial"/>
              </a:rPr>
              <a:t> </a:t>
            </a:r>
            <a:r>
              <a:rPr lang="en-GB" sz="1300" dirty="0" err="1" smtClean="0">
                <a:latin typeface="Arial"/>
                <a:cs typeface="Arial"/>
              </a:rPr>
              <a:t>ladite</a:t>
            </a:r>
            <a:r>
              <a:rPr lang="en-GB" sz="1300" dirty="0" smtClean="0">
                <a:latin typeface="Arial"/>
                <a:cs typeface="Arial"/>
              </a:rPr>
              <a:t> estimation </a:t>
            </a:r>
            <a:r>
              <a:rPr lang="en-GB" sz="1300" dirty="0" err="1" smtClean="0">
                <a:latin typeface="Arial"/>
                <a:cs typeface="Arial"/>
              </a:rPr>
              <a:t>approuvée</a:t>
            </a:r>
            <a:r>
              <a:rPr lang="en-GB" sz="1300" dirty="0" smtClean="0">
                <a:latin typeface="Arial"/>
                <a:cs typeface="Arial"/>
              </a:rPr>
              <a:t>, le </a:t>
            </a:r>
            <a:r>
              <a:rPr lang="en-GB" sz="1300" b="1" dirty="0" err="1" smtClean="0">
                <a:latin typeface="Arial"/>
                <a:cs typeface="Arial"/>
              </a:rPr>
              <a:t>Ministère</a:t>
            </a:r>
            <a:r>
              <a:rPr lang="en-GB" sz="1300" b="1" dirty="0" smtClean="0">
                <a:latin typeface="Arial"/>
                <a:cs typeface="Arial"/>
              </a:rPr>
              <a:t> de la santé et </a:t>
            </a:r>
            <a:r>
              <a:rPr lang="en-GB" sz="1300" b="1" dirty="0" err="1" smtClean="0">
                <a:latin typeface="Arial"/>
                <a:cs typeface="Arial"/>
              </a:rPr>
              <a:t>Gavi</a:t>
            </a:r>
            <a:r>
              <a:rPr lang="en-GB" sz="1300" b="1" dirty="0" smtClean="0">
                <a:latin typeface="Arial"/>
                <a:cs typeface="Arial"/>
              </a:rPr>
              <a:t> </a:t>
            </a:r>
            <a:r>
              <a:rPr lang="en-GB" sz="1300" dirty="0" err="1" smtClean="0">
                <a:latin typeface="Arial"/>
                <a:cs typeface="Arial"/>
              </a:rPr>
              <a:t>sont</a:t>
            </a:r>
            <a:r>
              <a:rPr lang="en-GB" sz="1300" dirty="0" smtClean="0">
                <a:latin typeface="Arial"/>
                <a:cs typeface="Arial"/>
              </a:rPr>
              <a:t> </a:t>
            </a:r>
            <a:r>
              <a:rPr lang="en-GB" sz="1300" dirty="0" err="1" smtClean="0">
                <a:latin typeface="Arial"/>
                <a:cs typeface="Arial"/>
              </a:rPr>
              <a:t>tenus</a:t>
            </a:r>
            <a:r>
              <a:rPr lang="en-GB" sz="1300" dirty="0" smtClean="0">
                <a:latin typeface="Arial"/>
                <a:cs typeface="Arial"/>
              </a:rPr>
              <a:t> de </a:t>
            </a:r>
            <a:r>
              <a:rPr lang="en-GB" sz="1300" dirty="0" err="1" smtClean="0">
                <a:latin typeface="Arial"/>
                <a:cs typeface="Arial"/>
              </a:rPr>
              <a:t>transférer</a:t>
            </a:r>
            <a:r>
              <a:rPr lang="en-GB" sz="1300" dirty="0" smtClean="0">
                <a:latin typeface="Arial"/>
                <a:cs typeface="Arial"/>
              </a:rPr>
              <a:t> les </a:t>
            </a:r>
            <a:r>
              <a:rPr lang="en-GB" sz="1300" dirty="0" err="1" smtClean="0">
                <a:latin typeface="Arial"/>
                <a:cs typeface="Arial"/>
              </a:rPr>
              <a:t>fonds</a:t>
            </a:r>
            <a:r>
              <a:rPr lang="en-GB" sz="1300" dirty="0" smtClean="0">
                <a:latin typeface="Arial"/>
                <a:cs typeface="Arial"/>
              </a:rPr>
              <a:t> </a:t>
            </a:r>
            <a:r>
              <a:rPr lang="en-GB" sz="1300" dirty="0" err="1" smtClean="0">
                <a:latin typeface="Arial"/>
                <a:cs typeface="Arial"/>
              </a:rPr>
              <a:t>convenus</a:t>
            </a:r>
            <a:r>
              <a:rPr lang="en-GB" sz="1300" dirty="0" smtClean="0">
                <a:latin typeface="Arial"/>
                <a:cs typeface="Arial"/>
              </a:rPr>
              <a:t> à </a:t>
            </a:r>
            <a:r>
              <a:rPr lang="en-GB" sz="1300" dirty="0" err="1" smtClean="0">
                <a:latin typeface="Arial"/>
                <a:cs typeface="Arial"/>
              </a:rPr>
              <a:t>l’UNICEF</a:t>
            </a:r>
            <a:r>
              <a:rPr lang="en-GB" sz="1300" dirty="0" smtClean="0">
                <a:latin typeface="Arial"/>
                <a:cs typeface="Arial"/>
              </a:rPr>
              <a:t> pour </a:t>
            </a:r>
            <a:r>
              <a:rPr lang="en-GB" sz="1300" dirty="0" err="1" smtClean="0">
                <a:latin typeface="Arial"/>
                <a:cs typeface="Arial"/>
              </a:rPr>
              <a:t>pouvoir</a:t>
            </a:r>
            <a:r>
              <a:rPr lang="en-GB" sz="1300" dirty="0" smtClean="0">
                <a:latin typeface="Arial"/>
                <a:cs typeface="Arial"/>
              </a:rPr>
              <a:t> lancer le </a:t>
            </a:r>
            <a:r>
              <a:rPr lang="en-GB" sz="1300" dirty="0" err="1" smtClean="0">
                <a:latin typeface="Arial"/>
                <a:cs typeface="Arial"/>
              </a:rPr>
              <a:t>processus</a:t>
            </a:r>
            <a:r>
              <a:rPr lang="en-GB" sz="1300" dirty="0" smtClean="0">
                <a:latin typeface="Arial"/>
                <a:cs typeface="Arial"/>
              </a:rPr>
              <a:t> </a:t>
            </a:r>
            <a:r>
              <a:rPr lang="en-GB" sz="1300" dirty="0" err="1" smtClean="0">
                <a:latin typeface="Arial"/>
                <a:cs typeface="Arial"/>
              </a:rPr>
              <a:t>d’approvisionnement</a:t>
            </a:r>
            <a:r>
              <a:rPr lang="en-GB" sz="1300" dirty="0" smtClean="0">
                <a:latin typeface="Arial"/>
                <a:cs typeface="Arial"/>
              </a:rPr>
              <a:t>.</a:t>
            </a:r>
            <a:endParaRPr lang="en-GB" sz="1300" dirty="0">
              <a:latin typeface="Arial"/>
              <a:cs typeface="Arial"/>
            </a:endParaRPr>
          </a:p>
          <a:p>
            <a:pPr marL="400050" lvl="1" indent="-400050">
              <a:spcBef>
                <a:spcPts val="400"/>
              </a:spcBef>
              <a:spcAft>
                <a:spcPts val="200"/>
              </a:spcAft>
              <a:buFont typeface="+mj-lt"/>
              <a:buAutoNum type="romanUcPeriod"/>
            </a:pPr>
            <a:r>
              <a:rPr lang="en-GB" sz="1300" dirty="0" err="1" smtClean="0">
                <a:latin typeface="Arial"/>
                <a:cs typeface="Arial"/>
              </a:rPr>
              <a:t>Une</a:t>
            </a:r>
            <a:r>
              <a:rPr lang="en-GB" sz="1300" dirty="0" smtClean="0">
                <a:latin typeface="Arial"/>
                <a:cs typeface="Arial"/>
              </a:rPr>
              <a:t> </a:t>
            </a:r>
            <a:r>
              <a:rPr lang="en-GB" sz="1300" dirty="0" err="1" smtClean="0">
                <a:latin typeface="Arial"/>
                <a:cs typeface="Arial"/>
              </a:rPr>
              <a:t>fois</a:t>
            </a:r>
            <a:r>
              <a:rPr lang="en-GB" sz="1300" dirty="0" smtClean="0">
                <a:latin typeface="Arial"/>
                <a:cs typeface="Arial"/>
              </a:rPr>
              <a:t> que les </a:t>
            </a:r>
            <a:r>
              <a:rPr lang="en-GB" sz="1300" dirty="0" err="1" smtClean="0">
                <a:latin typeface="Arial"/>
                <a:cs typeface="Arial"/>
              </a:rPr>
              <a:t>fonds</a:t>
            </a:r>
            <a:r>
              <a:rPr lang="en-GB" sz="1300" dirty="0" smtClean="0">
                <a:latin typeface="Arial"/>
                <a:cs typeface="Arial"/>
              </a:rPr>
              <a:t> de </a:t>
            </a:r>
            <a:r>
              <a:rPr lang="en-GB" sz="1300" dirty="0" err="1" smtClean="0">
                <a:latin typeface="Arial"/>
                <a:cs typeface="Arial"/>
              </a:rPr>
              <a:t>Gavi</a:t>
            </a:r>
            <a:r>
              <a:rPr lang="en-GB" sz="1300" dirty="0" smtClean="0">
                <a:latin typeface="Arial"/>
                <a:cs typeface="Arial"/>
              </a:rPr>
              <a:t> et du </a:t>
            </a:r>
            <a:r>
              <a:rPr lang="en-GB" sz="1300" dirty="0" err="1" smtClean="0">
                <a:latin typeface="Arial"/>
                <a:cs typeface="Arial"/>
              </a:rPr>
              <a:t>Ministère</a:t>
            </a:r>
            <a:r>
              <a:rPr lang="en-GB" sz="1300" dirty="0" smtClean="0">
                <a:latin typeface="Arial"/>
                <a:cs typeface="Arial"/>
              </a:rPr>
              <a:t> de la santé </a:t>
            </a:r>
            <a:r>
              <a:rPr lang="en-GB" sz="1300" dirty="0" err="1" smtClean="0">
                <a:latin typeface="Arial"/>
                <a:cs typeface="Arial"/>
              </a:rPr>
              <a:t>ont</a:t>
            </a:r>
            <a:r>
              <a:rPr lang="en-GB" sz="1300" dirty="0" smtClean="0">
                <a:latin typeface="Arial"/>
                <a:cs typeface="Arial"/>
              </a:rPr>
              <a:t> </a:t>
            </a:r>
            <a:r>
              <a:rPr lang="en-GB" sz="1300" dirty="0" err="1" smtClean="0">
                <a:latin typeface="Arial"/>
                <a:cs typeface="Arial"/>
              </a:rPr>
              <a:t>été</a:t>
            </a:r>
            <a:r>
              <a:rPr lang="en-GB" sz="1300" dirty="0" smtClean="0">
                <a:latin typeface="Arial"/>
                <a:cs typeface="Arial"/>
              </a:rPr>
              <a:t> </a:t>
            </a:r>
            <a:r>
              <a:rPr lang="en-GB" sz="1300" dirty="0" err="1" smtClean="0">
                <a:latin typeface="Arial"/>
                <a:cs typeface="Arial"/>
              </a:rPr>
              <a:t>reçus</a:t>
            </a:r>
            <a:r>
              <a:rPr lang="en-GB" sz="1300" dirty="0" smtClean="0">
                <a:latin typeface="Arial"/>
                <a:cs typeface="Arial"/>
              </a:rPr>
              <a:t>, </a:t>
            </a:r>
            <a:r>
              <a:rPr lang="en-GB" sz="1300" dirty="0" err="1" smtClean="0">
                <a:latin typeface="Arial"/>
                <a:cs typeface="Arial"/>
              </a:rPr>
              <a:t>l’</a:t>
            </a:r>
            <a:r>
              <a:rPr lang="en-GB" sz="1300" b="1" dirty="0" err="1" smtClean="0">
                <a:latin typeface="Arial"/>
                <a:cs typeface="Arial"/>
              </a:rPr>
              <a:t>UNICEF</a:t>
            </a:r>
            <a:r>
              <a:rPr lang="en-GB" sz="1300" dirty="0" smtClean="0">
                <a:latin typeface="Arial"/>
                <a:cs typeface="Arial"/>
              </a:rPr>
              <a:t> </a:t>
            </a:r>
            <a:r>
              <a:rPr lang="en-GB" sz="1300" dirty="0" err="1" smtClean="0">
                <a:latin typeface="Arial"/>
                <a:cs typeface="Arial"/>
              </a:rPr>
              <a:t>pourra</a:t>
            </a:r>
            <a:r>
              <a:rPr lang="en-GB" sz="1300" dirty="0" smtClean="0">
                <a:latin typeface="Arial"/>
                <a:cs typeface="Arial"/>
              </a:rPr>
              <a:t> lancer le </a:t>
            </a:r>
            <a:r>
              <a:rPr lang="en-GB" sz="1300" dirty="0" err="1" smtClean="0">
                <a:latin typeface="Arial"/>
                <a:cs typeface="Arial"/>
              </a:rPr>
              <a:t>processus</a:t>
            </a:r>
            <a:r>
              <a:rPr lang="en-GB" sz="1300" dirty="0" smtClean="0">
                <a:latin typeface="Arial"/>
                <a:cs typeface="Arial"/>
              </a:rPr>
              <a:t> </a:t>
            </a:r>
            <a:r>
              <a:rPr lang="en-GB" sz="1300" dirty="0" err="1" smtClean="0">
                <a:latin typeface="Arial"/>
                <a:cs typeface="Arial"/>
              </a:rPr>
              <a:t>d’approvisionnement</a:t>
            </a:r>
            <a:r>
              <a:rPr lang="en-GB" sz="1300" dirty="0" smtClean="0">
                <a:latin typeface="Arial"/>
                <a:cs typeface="Arial"/>
              </a:rPr>
              <a:t> et passer </a:t>
            </a:r>
            <a:r>
              <a:rPr lang="en-GB" sz="1300" dirty="0" err="1" smtClean="0">
                <a:latin typeface="Arial"/>
                <a:cs typeface="Arial"/>
              </a:rPr>
              <a:t>commande</a:t>
            </a:r>
            <a:r>
              <a:rPr lang="en-GB" sz="1300" dirty="0" smtClean="0">
                <a:latin typeface="Arial"/>
                <a:cs typeface="Arial"/>
              </a:rPr>
              <a:t>.</a:t>
            </a:r>
            <a:endParaRPr lang="en-GB" sz="1300" dirty="0">
              <a:latin typeface="Arial"/>
              <a:cs typeface="Arial"/>
            </a:endParaRPr>
          </a:p>
        </p:txBody>
      </p:sp>
      <p:cxnSp>
        <p:nvCxnSpPr>
          <p:cNvPr id="21" name="Straight Connector 20"/>
          <p:cNvCxnSpPr/>
          <p:nvPr>
            <p:custDataLst>
              <p:tags r:id="rId10"/>
            </p:custDataLst>
          </p:nvPr>
        </p:nvCxnSpPr>
        <p:spPr>
          <a:xfrm>
            <a:off x="533400" y="2133600"/>
            <a:ext cx="805688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>
            <p:custDataLst>
              <p:tags r:id="rId11"/>
            </p:custDataLst>
          </p:nvPr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35" name="Title 1"/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656182" y="106680"/>
            <a:ext cx="84878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n-US" sz="2000" b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Soumission</a:t>
            </a:r>
            <a:endParaRPr lang="en-US" sz="20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12715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604" name="think-cell Slide" r:id="rId23" imgW="360" imgH="360" progId="TCLayout.ActiveDocument.1">
                  <p:embed/>
                </p:oleObj>
              </mc:Choice>
              <mc:Fallback>
                <p:oleObj name="think-cell Slide" r:id="rId2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11801" y="3323649"/>
            <a:ext cx="2016422" cy="914400"/>
          </a:xfrm>
          <a:prstGeom prst="rect">
            <a:avLst/>
          </a:prstGeom>
          <a:solidFill>
            <a:srgbClr val="C2DBE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0" tIns="180000" rIns="72002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95250" algn="ctr">
              <a:buClr>
                <a:srgbClr val="339966"/>
              </a:buClr>
            </a:pPr>
            <a:r>
              <a:rPr lang="en-US" sz="1400" b="1" dirty="0" err="1" smtClean="0">
                <a:latin typeface="Arial"/>
                <a:ea typeface="ＭＳ Ｐゴシック"/>
                <a:cs typeface="Arial"/>
              </a:rPr>
              <a:t>Processus</a:t>
            </a:r>
            <a:r>
              <a:rPr lang="en-US" sz="1400" b="1" dirty="0" smtClean="0">
                <a:latin typeface="Arial"/>
                <a:ea typeface="ＭＳ Ｐゴシック"/>
                <a:cs typeface="Arial"/>
              </a:rPr>
              <a:t> </a:t>
            </a:r>
            <a:r>
              <a:rPr lang="en-US" sz="1400" b="1" dirty="0" err="1" smtClean="0">
                <a:latin typeface="Arial"/>
                <a:ea typeface="ＭＳ Ｐゴシック"/>
                <a:cs typeface="Arial"/>
              </a:rPr>
              <a:t>d’approvisionnement</a:t>
            </a:r>
            <a:endParaRPr lang="en-US" sz="1400" b="1" dirty="0" smtClean="0">
              <a:latin typeface="Arial"/>
              <a:ea typeface="ＭＳ Ｐゴシック"/>
              <a:cs typeface="Arial"/>
            </a:endParaRPr>
          </a:p>
          <a:p>
            <a:pPr marL="95250" algn="ctr">
              <a:buClr>
                <a:srgbClr val="339966"/>
              </a:buClr>
            </a:pPr>
            <a:endParaRPr lang="en-US" sz="1100" b="1" dirty="0" smtClean="0">
              <a:latin typeface="Arial"/>
              <a:ea typeface="ＭＳ Ｐゴシック"/>
              <a:cs typeface="Arial"/>
            </a:endParaRPr>
          </a:p>
        </p:txBody>
      </p:sp>
      <p:sp>
        <p:nvSpPr>
          <p:cNvPr id="14" name="McK 5. Source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51292" y="6016620"/>
            <a:ext cx="78068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913526">
              <a:tabLst>
                <a:tab pos="625214" algn="l"/>
              </a:tabLst>
            </a:pPr>
            <a:r>
              <a:rPr lang="fr-CA" sz="1000" b="1" dirty="0">
                <a:solidFill>
                  <a:schemeClr val="bg1">
                    <a:lumMod val="50000"/>
                  </a:schemeClr>
                </a:solidFill>
                <a:cs typeface="Arial"/>
              </a:rPr>
              <a:t>(1) Selon les indications relatives à </a:t>
            </a:r>
            <a:r>
              <a:rPr lang="fr-CA" sz="1000" b="1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l’ICP </a:t>
            </a:r>
            <a:r>
              <a:rPr lang="fr-CA" sz="1000" b="1" dirty="0">
                <a:solidFill>
                  <a:schemeClr val="bg1">
                    <a:lumMod val="50000"/>
                  </a:schemeClr>
                </a:solidFill>
                <a:cs typeface="Arial"/>
              </a:rPr>
              <a:t>figurant dans la demande de soutien à la plateforme </a:t>
            </a:r>
            <a:r>
              <a:rPr lang="fr-CA" sz="1000" b="1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d’optimisation </a:t>
            </a:r>
            <a:r>
              <a:rPr lang="fr-CA" sz="1000" b="1" dirty="0">
                <a:solidFill>
                  <a:schemeClr val="bg1">
                    <a:lumMod val="50000"/>
                  </a:schemeClr>
                </a:solidFill>
                <a:cs typeface="Arial"/>
              </a:rPr>
              <a:t>de </a:t>
            </a:r>
            <a:r>
              <a:rPr lang="fr-CA" sz="1000" b="1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l’ECF</a:t>
            </a:r>
            <a:endParaRPr lang="fr-CA" sz="1000" b="1" dirty="0">
              <a:solidFill>
                <a:schemeClr val="bg1">
                  <a:lumMod val="50000"/>
                </a:schemeClr>
              </a:solidFill>
              <a:cs typeface="Arial"/>
            </a:endParaRPr>
          </a:p>
          <a:p>
            <a:pPr defTabSz="913526">
              <a:tabLst>
                <a:tab pos="625214" algn="l"/>
              </a:tabLst>
            </a:pPr>
            <a:r>
              <a:rPr lang="fr-CA" sz="1000" b="1" dirty="0">
                <a:solidFill>
                  <a:schemeClr val="bg1">
                    <a:lumMod val="50000"/>
                  </a:schemeClr>
                </a:solidFill>
                <a:cs typeface="Arial"/>
              </a:rPr>
              <a:t>(2) Le dédouanement dépend du Ministère de la santé comme destinataire</a:t>
            </a:r>
          </a:p>
          <a:p>
            <a:pPr defTabSz="913526">
              <a:tabLst>
                <a:tab pos="625214" algn="l"/>
              </a:tabLst>
            </a:pPr>
            <a:endParaRPr lang="en-US" sz="1000" b="1" kern="1200" dirty="0" smtClean="0">
              <a:solidFill>
                <a:schemeClr val="bg1">
                  <a:lumMod val="50000"/>
                </a:schemeClr>
              </a:solidFill>
              <a:latin typeface="Arial"/>
              <a:ea typeface="ＭＳ Ｐゴシック"/>
              <a:cs typeface="Arial"/>
            </a:endParaRPr>
          </a:p>
        </p:txBody>
      </p:sp>
      <p:grpSp>
        <p:nvGrpSpPr>
          <p:cNvPr id="22" name="Group 21"/>
          <p:cNvGrpSpPr/>
          <p:nvPr>
            <p:custDataLst>
              <p:tags r:id="rId5"/>
            </p:custDataLst>
          </p:nvPr>
        </p:nvGrpSpPr>
        <p:grpSpPr>
          <a:xfrm>
            <a:off x="228600" y="1495454"/>
            <a:ext cx="8727611" cy="4800601"/>
            <a:chOff x="93054" y="800556"/>
            <a:chExt cx="5446676" cy="4333182"/>
          </a:xfrm>
        </p:grpSpPr>
        <p:sp>
          <p:nvSpPr>
            <p:cNvPr id="23" name="Rectangle 11"/>
            <p:cNvSpPr txBox="1"/>
            <p:nvPr/>
          </p:nvSpPr>
          <p:spPr>
            <a:xfrm>
              <a:off x="1622335" y="3529832"/>
              <a:ext cx="2179966" cy="666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>
                <a:spcBef>
                  <a:spcPts val="0"/>
                </a:spcBef>
                <a:spcAft>
                  <a:spcPts val="500"/>
                </a:spcAft>
                <a:buClrTx/>
              </a:pPr>
              <a:r>
                <a:rPr lang="fr-FR" sz="1200" dirty="0"/>
                <a:t>Transport et installation de </a:t>
              </a:r>
              <a:r>
                <a:rPr lang="fr-FR" sz="1200" dirty="0" smtClean="0"/>
                <a:t>l’ECF </a:t>
              </a:r>
              <a:r>
                <a:rPr lang="fr-FR" sz="1200" dirty="0"/>
                <a:t>dans le pays bénéficiaire (pour plus de 1 000 unités) (en fonction de la capacité des fournisseurs concernant le paquet de services)</a:t>
              </a:r>
              <a:endParaRPr lang="en-US" sz="1200" dirty="0">
                <a:solidFill>
                  <a:srgbClr val="1F1F1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11"/>
            <p:cNvSpPr txBox="1">
              <a:spLocks/>
            </p:cNvSpPr>
            <p:nvPr/>
          </p:nvSpPr>
          <p:spPr>
            <a:xfrm>
              <a:off x="4546589" y="3759874"/>
              <a:ext cx="993141" cy="166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>
                <a:spcBef>
                  <a:spcPts val="0"/>
                </a:spcBef>
                <a:spcAft>
                  <a:spcPts val="500"/>
                </a:spcAft>
                <a:buClrTx/>
              </a:pPr>
              <a:r>
                <a:rPr lang="en-US" sz="1200" dirty="0" smtClean="0">
                  <a:solidFill>
                    <a:srgbClr val="1F1F1F"/>
                  </a:solidFill>
                  <a:latin typeface="Arial"/>
                  <a:ea typeface="ＭＳ Ｐゴシック"/>
                  <a:cs typeface="Arial"/>
                </a:rPr>
                <a:t>5 </a:t>
              </a:r>
              <a:r>
                <a:rPr lang="en-US" sz="1200" dirty="0" err="1" smtClean="0">
                  <a:solidFill>
                    <a:srgbClr val="1F1F1F"/>
                  </a:solidFill>
                  <a:latin typeface="Arial"/>
                  <a:ea typeface="ＭＳ Ｐゴシック"/>
                  <a:cs typeface="Arial"/>
                </a:rPr>
                <a:t>mois</a:t>
              </a:r>
              <a:endParaRPr lang="en-US" sz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25" name="Rectangle 11"/>
            <p:cNvSpPr txBox="1"/>
            <p:nvPr/>
          </p:nvSpPr>
          <p:spPr>
            <a:xfrm>
              <a:off x="1331635" y="4980943"/>
              <a:ext cx="2851101" cy="152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>
                <a:spcBef>
                  <a:spcPts val="0"/>
                </a:spcBef>
                <a:spcAft>
                  <a:spcPts val="500"/>
                </a:spcAft>
                <a:buClrTx/>
              </a:pPr>
              <a:endParaRPr lang="en-US" sz="1100" dirty="0" smtClean="0">
                <a:solidFill>
                  <a:srgbClr val="FF0000"/>
                </a:solidFill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27" name="Rectangle 11"/>
            <p:cNvSpPr txBox="1">
              <a:spLocks/>
            </p:cNvSpPr>
            <p:nvPr/>
          </p:nvSpPr>
          <p:spPr>
            <a:xfrm>
              <a:off x="4182736" y="4494925"/>
              <a:ext cx="470040" cy="166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>
                <a:spcBef>
                  <a:spcPts val="500"/>
                </a:spcBef>
                <a:spcAft>
                  <a:spcPts val="500"/>
                </a:spcAft>
                <a:buClrTx/>
                <a:buNone/>
              </a:pPr>
              <a:r>
                <a:rPr lang="en-US" sz="1200" b="1" dirty="0" smtClean="0">
                  <a:solidFill>
                    <a:srgbClr val="1F1F1F"/>
                  </a:solidFill>
                  <a:latin typeface="Arial"/>
                  <a:ea typeface="ＭＳ Ｐゴシック"/>
                  <a:cs typeface="Arial"/>
                </a:rPr>
                <a:t>Total = </a:t>
              </a:r>
            </a:p>
          </p:txBody>
        </p:sp>
        <p:sp>
          <p:nvSpPr>
            <p:cNvPr id="28" name="Rectangle 11"/>
            <p:cNvSpPr txBox="1"/>
            <p:nvPr/>
          </p:nvSpPr>
          <p:spPr>
            <a:xfrm>
              <a:off x="1616961" y="1111392"/>
              <a:ext cx="2851101" cy="1231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>
                <a:spcBef>
                  <a:spcPts val="0"/>
                </a:spcBef>
                <a:spcAft>
                  <a:spcPts val="500"/>
                </a:spcAft>
                <a:buClrTx/>
              </a:pPr>
              <a:r>
                <a:rPr lang="fr-CA" sz="1200" dirty="0">
                  <a:solidFill>
                    <a:srgbClr val="1F1F1F"/>
                  </a:solidFill>
                  <a:cs typeface="Arial"/>
                </a:rPr>
                <a:t>Plan de déploiement opérationnel soumis à </a:t>
              </a:r>
              <a:r>
                <a:rPr lang="fr-CA" sz="1200" dirty="0" smtClean="0">
                  <a:solidFill>
                    <a:srgbClr val="1F1F1F"/>
                  </a:solidFill>
                  <a:cs typeface="Arial"/>
                </a:rPr>
                <a:t>l’UNICEF(1</a:t>
              </a:r>
              <a:r>
                <a:rPr lang="fr-CA" sz="1200" dirty="0">
                  <a:solidFill>
                    <a:srgbClr val="1F1F1F"/>
                  </a:solidFill>
                  <a:cs typeface="Arial"/>
                </a:rPr>
                <a:t>)</a:t>
              </a:r>
            </a:p>
            <a:p>
              <a:pPr lvl="1">
                <a:spcBef>
                  <a:spcPts val="0"/>
                </a:spcBef>
                <a:spcAft>
                  <a:spcPts val="500"/>
                </a:spcAft>
                <a:buClrTx/>
              </a:pPr>
              <a:r>
                <a:rPr lang="fr-CA" sz="1200" dirty="0">
                  <a:solidFill>
                    <a:srgbClr val="1F1F1F"/>
                  </a:solidFill>
                  <a:cs typeface="Arial"/>
                </a:rPr>
                <a:t>Plan opérationnel chiffré généré par </a:t>
              </a:r>
              <a:r>
                <a:rPr lang="fr-CA" sz="1200" dirty="0" smtClean="0">
                  <a:solidFill>
                    <a:srgbClr val="1F1F1F"/>
                  </a:solidFill>
                  <a:cs typeface="Arial"/>
                </a:rPr>
                <a:t>l’UNICEF</a:t>
              </a:r>
              <a:endParaRPr lang="fr-CA" sz="1200" dirty="0">
                <a:solidFill>
                  <a:srgbClr val="1F1F1F"/>
                </a:solidFill>
                <a:cs typeface="Arial"/>
              </a:endParaRPr>
            </a:p>
            <a:p>
              <a:pPr lvl="1">
                <a:spcBef>
                  <a:spcPts val="0"/>
                </a:spcBef>
                <a:spcAft>
                  <a:spcPts val="500"/>
                </a:spcAft>
                <a:buClrTx/>
              </a:pPr>
              <a:r>
                <a:rPr lang="fr-CA" sz="1200" dirty="0">
                  <a:solidFill>
                    <a:srgbClr val="1F1F1F"/>
                  </a:solidFill>
                  <a:cs typeface="Arial"/>
                </a:rPr>
                <a:t>Plan opérationnel chiffré approuvé par </a:t>
              </a:r>
              <a:r>
                <a:rPr lang="fr-CA" sz="1200" dirty="0" err="1">
                  <a:solidFill>
                    <a:srgbClr val="1F1F1F"/>
                  </a:solidFill>
                  <a:cs typeface="Arial"/>
                </a:rPr>
                <a:t>Gavi</a:t>
              </a:r>
              <a:r>
                <a:rPr lang="fr-CA" sz="1200" dirty="0">
                  <a:solidFill>
                    <a:srgbClr val="1F1F1F"/>
                  </a:solidFill>
                  <a:cs typeface="Arial"/>
                </a:rPr>
                <a:t> et le Ministère de la santé</a:t>
              </a:r>
            </a:p>
            <a:p>
              <a:pPr lvl="1">
                <a:spcBef>
                  <a:spcPts val="0"/>
                </a:spcBef>
                <a:spcAft>
                  <a:spcPts val="500"/>
                </a:spcAft>
                <a:buClrTx/>
              </a:pPr>
              <a:r>
                <a:rPr lang="fr-CA" sz="1200" dirty="0">
                  <a:solidFill>
                    <a:srgbClr val="1F1F1F"/>
                  </a:solidFill>
                  <a:cs typeface="Arial"/>
                </a:rPr>
                <a:t>Estimation des coûts publiée par </a:t>
              </a:r>
              <a:r>
                <a:rPr lang="fr-CA" sz="1200" dirty="0" smtClean="0">
                  <a:solidFill>
                    <a:srgbClr val="1F1F1F"/>
                  </a:solidFill>
                  <a:cs typeface="Arial"/>
                </a:rPr>
                <a:t>l’UNICEF</a:t>
              </a:r>
              <a:endParaRPr lang="fr-CA" sz="1200" dirty="0">
                <a:solidFill>
                  <a:srgbClr val="1F1F1F"/>
                </a:solidFill>
                <a:cs typeface="Arial"/>
              </a:endParaRPr>
            </a:p>
            <a:p>
              <a:pPr lvl="1">
                <a:spcBef>
                  <a:spcPts val="0"/>
                </a:spcBef>
                <a:spcAft>
                  <a:spcPts val="500"/>
                </a:spcAft>
                <a:buClrTx/>
              </a:pPr>
              <a:r>
                <a:rPr lang="fr-CA" sz="1200" dirty="0">
                  <a:solidFill>
                    <a:srgbClr val="1F1F1F"/>
                  </a:solidFill>
                  <a:cs typeface="Arial"/>
                </a:rPr>
                <a:t>Fonds (du Ministère de la santé et </a:t>
              </a:r>
              <a:r>
                <a:rPr lang="fr-CA" sz="1200" dirty="0" err="1">
                  <a:solidFill>
                    <a:srgbClr val="1F1F1F"/>
                  </a:solidFill>
                  <a:cs typeface="Arial"/>
                </a:rPr>
                <a:t>Gavi</a:t>
              </a:r>
              <a:r>
                <a:rPr lang="fr-CA" sz="1200" dirty="0">
                  <a:solidFill>
                    <a:srgbClr val="1F1F1F"/>
                  </a:solidFill>
                  <a:cs typeface="Arial"/>
                </a:rPr>
                <a:t>) transférés</a:t>
              </a:r>
            </a:p>
          </p:txBody>
        </p:sp>
        <p:sp>
          <p:nvSpPr>
            <p:cNvPr id="29" name="Rectangle 6"/>
            <p:cNvSpPr txBox="1">
              <a:spLocks/>
            </p:cNvSpPr>
            <p:nvPr/>
          </p:nvSpPr>
          <p:spPr>
            <a:xfrm>
              <a:off x="207386" y="959730"/>
              <a:ext cx="1258396" cy="825368"/>
            </a:xfrm>
            <a:prstGeom prst="rect">
              <a:avLst/>
            </a:prstGeom>
            <a:solidFill>
              <a:srgbClr val="C2DBEC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180000" rIns="72002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95250" algn="ctr">
                <a:buClr>
                  <a:srgbClr val="339966"/>
                </a:buClr>
              </a:pPr>
              <a:r>
                <a:rPr lang="en-US" sz="1400" b="1" dirty="0" err="1" smtClean="0">
                  <a:latin typeface="Arial"/>
                  <a:ea typeface="ＭＳ Ｐゴシック"/>
                  <a:cs typeface="Arial"/>
                </a:rPr>
                <a:t>Soumission</a:t>
              </a:r>
              <a:r>
                <a:rPr lang="en-US" sz="1400" b="1" dirty="0" smtClean="0">
                  <a:latin typeface="Arial"/>
                  <a:ea typeface="ＭＳ Ｐゴシック"/>
                  <a:cs typeface="Arial"/>
                </a:rPr>
                <a:t> de </a:t>
              </a:r>
              <a:r>
                <a:rPr lang="en-US" sz="1400" b="1" dirty="0" err="1" smtClean="0">
                  <a:latin typeface="Arial"/>
                  <a:ea typeface="ＭＳ Ｐゴシック"/>
                  <a:cs typeface="Arial"/>
                </a:rPr>
                <a:t>l’estimation</a:t>
              </a:r>
              <a:r>
                <a:rPr lang="en-US" sz="1400" b="1" dirty="0" smtClean="0">
                  <a:latin typeface="Arial"/>
                  <a:ea typeface="ＭＳ Ｐゴシック"/>
                  <a:cs typeface="Arial"/>
                </a:rPr>
                <a:t> des </a:t>
              </a:r>
              <a:r>
                <a:rPr lang="en-US" sz="1400" b="1" dirty="0" err="1" smtClean="0">
                  <a:latin typeface="Arial"/>
                  <a:ea typeface="ＭＳ Ｐゴシック"/>
                  <a:cs typeface="Arial"/>
                </a:rPr>
                <a:t>coûts</a:t>
              </a:r>
              <a:endParaRPr lang="en-US" sz="1400" b="1" dirty="0" smtClean="0">
                <a:latin typeface="Arial"/>
                <a:ea typeface="ＭＳ Ｐゴシック"/>
                <a:cs typeface="Arial"/>
              </a:endParaRPr>
            </a:p>
            <a:p>
              <a:pPr marL="95250">
                <a:buClr>
                  <a:srgbClr val="339966"/>
                </a:buClr>
              </a:pPr>
              <a:endParaRPr lang="en-US" sz="1100" b="1" dirty="0" smtClean="0"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30" name="Rectangle 11"/>
            <p:cNvSpPr txBox="1">
              <a:spLocks/>
            </p:cNvSpPr>
            <p:nvPr/>
          </p:nvSpPr>
          <p:spPr>
            <a:xfrm>
              <a:off x="4555235" y="974710"/>
              <a:ext cx="532024" cy="1514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1587" lvl="1" indent="0">
                <a:spcAft>
                  <a:spcPts val="500"/>
                </a:spcAft>
                <a:buClrTx/>
                <a:buNone/>
              </a:pPr>
              <a:endParaRPr lang="en-US" sz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endParaRPr>
            </a:p>
            <a:p>
              <a:pPr lvl="1">
                <a:spcAft>
                  <a:spcPts val="500"/>
                </a:spcAft>
                <a:buClrTx/>
              </a:pPr>
              <a:r>
                <a:rPr lang="en-US" sz="1200" dirty="0" smtClean="0">
                  <a:solidFill>
                    <a:srgbClr val="1F1F1F"/>
                  </a:solidFill>
                  <a:latin typeface="Arial"/>
                  <a:ea typeface="ＭＳ Ｐゴシック"/>
                  <a:cs typeface="Arial"/>
                </a:rPr>
                <a:t>90 </a:t>
              </a:r>
              <a:r>
                <a:rPr lang="en-US" sz="1200" dirty="0" err="1" smtClean="0">
                  <a:solidFill>
                    <a:srgbClr val="1F1F1F"/>
                  </a:solidFill>
                  <a:latin typeface="Arial"/>
                  <a:ea typeface="ＭＳ Ｐゴシック"/>
                  <a:cs typeface="Arial"/>
                </a:rPr>
                <a:t>jours</a:t>
              </a:r>
              <a:endParaRPr lang="en-US" sz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endParaRPr>
            </a:p>
            <a:p>
              <a:pPr lvl="1">
                <a:spcAft>
                  <a:spcPts val="500"/>
                </a:spcAft>
                <a:buClrTx/>
              </a:pPr>
              <a:r>
                <a:rPr lang="en-US" sz="1200" dirty="0" smtClean="0">
                  <a:solidFill>
                    <a:srgbClr val="1F1F1F"/>
                  </a:solidFill>
                  <a:latin typeface="Arial"/>
                  <a:ea typeface="ＭＳ Ｐゴシック"/>
                  <a:cs typeface="Arial"/>
                </a:rPr>
                <a:t>60 </a:t>
              </a:r>
              <a:r>
                <a:rPr lang="en-US" sz="1200" dirty="0" err="1" smtClean="0">
                  <a:solidFill>
                    <a:srgbClr val="1F1F1F"/>
                  </a:solidFill>
                  <a:latin typeface="Arial"/>
                  <a:ea typeface="ＭＳ Ｐゴシック"/>
                  <a:cs typeface="Arial"/>
                </a:rPr>
                <a:t>jours</a:t>
              </a:r>
              <a:endParaRPr lang="en-US" sz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endParaRPr>
            </a:p>
            <a:p>
              <a:pPr lvl="1">
                <a:spcAft>
                  <a:spcPts val="500"/>
                </a:spcAft>
                <a:buClrTx/>
              </a:pPr>
              <a:r>
                <a:rPr lang="en-US" sz="1200" dirty="0" smtClean="0">
                  <a:solidFill>
                    <a:srgbClr val="1F1F1F"/>
                  </a:solidFill>
                  <a:latin typeface="Arial"/>
                  <a:ea typeface="ＭＳ Ｐゴシック"/>
                  <a:cs typeface="Arial"/>
                </a:rPr>
                <a:t>30 </a:t>
              </a:r>
              <a:r>
                <a:rPr lang="en-US" sz="1200" dirty="0" err="1" smtClean="0">
                  <a:solidFill>
                    <a:srgbClr val="1F1F1F"/>
                  </a:solidFill>
                  <a:latin typeface="Arial"/>
                  <a:ea typeface="ＭＳ Ｐゴシック"/>
                  <a:cs typeface="Arial"/>
                </a:rPr>
                <a:t>jours</a:t>
              </a:r>
              <a:endParaRPr lang="en-US" sz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endParaRPr>
            </a:p>
            <a:p>
              <a:pPr lvl="1">
                <a:spcAft>
                  <a:spcPts val="500"/>
                </a:spcAft>
                <a:buClrTx/>
              </a:pPr>
              <a:r>
                <a:rPr lang="en-US" sz="1200" dirty="0" smtClean="0">
                  <a:solidFill>
                    <a:srgbClr val="1F1F1F"/>
                  </a:solidFill>
                  <a:latin typeface="Arial"/>
                  <a:ea typeface="ＭＳ Ｐゴシック"/>
                  <a:cs typeface="Arial"/>
                </a:rPr>
                <a:t>14 </a:t>
              </a:r>
              <a:r>
                <a:rPr lang="en-US" sz="1200" dirty="0" err="1" smtClean="0">
                  <a:solidFill>
                    <a:srgbClr val="1F1F1F"/>
                  </a:solidFill>
                  <a:latin typeface="Arial"/>
                  <a:ea typeface="ＭＳ Ｐゴシック"/>
                  <a:cs typeface="Arial"/>
                </a:rPr>
                <a:t>jours</a:t>
              </a:r>
              <a:endParaRPr lang="en-US" sz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endParaRPr>
            </a:p>
            <a:p>
              <a:pPr lvl="1">
                <a:spcAft>
                  <a:spcPts val="500"/>
                </a:spcAft>
                <a:buClrTx/>
              </a:pPr>
              <a:r>
                <a:rPr lang="en-US" sz="1200" dirty="0" smtClean="0">
                  <a:solidFill>
                    <a:srgbClr val="1F1F1F"/>
                  </a:solidFill>
                  <a:latin typeface="Arial"/>
                  <a:ea typeface="ＭＳ Ｐゴシック"/>
                  <a:cs typeface="Arial"/>
                </a:rPr>
                <a:t>30 </a:t>
              </a:r>
              <a:r>
                <a:rPr lang="en-US" sz="1200" dirty="0" err="1" smtClean="0">
                  <a:solidFill>
                    <a:srgbClr val="1F1F1F"/>
                  </a:solidFill>
                  <a:latin typeface="Arial"/>
                  <a:ea typeface="ＭＳ Ｐゴシック"/>
                  <a:cs typeface="Arial"/>
                </a:rPr>
                <a:t>jours</a:t>
              </a:r>
              <a:endParaRPr lang="en-US" sz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endParaRPr>
            </a:p>
            <a:p>
              <a:pPr lvl="1">
                <a:spcAft>
                  <a:spcPts val="500"/>
                </a:spcAft>
                <a:buClrTx/>
              </a:pPr>
              <a:endParaRPr lang="en-US" sz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31" name="Rectangle 6"/>
            <p:cNvSpPr txBox="1">
              <a:spLocks/>
            </p:cNvSpPr>
            <p:nvPr/>
          </p:nvSpPr>
          <p:spPr>
            <a:xfrm>
              <a:off x="93054" y="800556"/>
              <a:ext cx="228261" cy="33014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589F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algn="ctr" rtl="0">
                <a:buClr>
                  <a:srgbClr val="339966"/>
                </a:buClr>
              </a:pPr>
              <a:r>
                <a:rPr lang="en-US" sz="1100" b="1" kern="1200" dirty="0" smtClean="0">
                  <a:solidFill>
                    <a:srgbClr val="1F1F1F"/>
                  </a:solidFill>
                  <a:latin typeface="Arial"/>
                  <a:ea typeface="ＭＳ Ｐゴシック"/>
                  <a:cs typeface="Arial"/>
                </a:rPr>
                <a:t>1</a:t>
              </a:r>
            </a:p>
          </p:txBody>
        </p:sp>
        <p:sp>
          <p:nvSpPr>
            <p:cNvPr id="33" name="Rectangle 6"/>
            <p:cNvSpPr txBox="1">
              <a:spLocks/>
            </p:cNvSpPr>
            <p:nvPr/>
          </p:nvSpPr>
          <p:spPr>
            <a:xfrm>
              <a:off x="207385" y="3508768"/>
              <a:ext cx="1258397" cy="825368"/>
            </a:xfrm>
            <a:prstGeom prst="rect">
              <a:avLst/>
            </a:prstGeom>
            <a:solidFill>
              <a:srgbClr val="C2DBEC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180000" rIns="72002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95250" algn="ctr">
                <a:buClr>
                  <a:srgbClr val="339966"/>
                </a:buClr>
              </a:pPr>
              <a:r>
                <a:rPr lang="en-US" sz="1400" b="1" dirty="0" smtClean="0">
                  <a:latin typeface="Arial"/>
                  <a:ea typeface="ＭＳ Ｐゴシック"/>
                  <a:cs typeface="Arial"/>
                </a:rPr>
                <a:t>Transport et installation</a:t>
              </a:r>
            </a:p>
            <a:p>
              <a:pPr marL="239490">
                <a:buClr>
                  <a:srgbClr val="339966"/>
                </a:buClr>
              </a:pPr>
              <a:endParaRPr lang="en-US" sz="1100" b="1" dirty="0" smtClean="0"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36" name="Rectangle 6"/>
            <p:cNvSpPr txBox="1">
              <a:spLocks/>
            </p:cNvSpPr>
            <p:nvPr/>
          </p:nvSpPr>
          <p:spPr>
            <a:xfrm>
              <a:off x="102566" y="3352832"/>
              <a:ext cx="228261" cy="33033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589F"/>
              </a:solidFill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algn="ctr" rtl="0">
                <a:buClr>
                  <a:srgbClr val="339966"/>
                </a:buClr>
              </a:pPr>
              <a:r>
                <a:rPr lang="en-US" sz="1100" b="1" dirty="0">
                  <a:solidFill>
                    <a:srgbClr val="1F1F1F"/>
                  </a:solidFill>
                  <a:latin typeface="Arial"/>
                  <a:ea typeface="ＭＳ Ｐゴシック"/>
                  <a:cs typeface="Arial"/>
                </a:rPr>
                <a:t>3</a:t>
              </a:r>
              <a:endParaRPr lang="en-US" sz="1100" b="1" kern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endParaRPr>
            </a:p>
          </p:txBody>
        </p:sp>
      </p:grpSp>
      <p:sp>
        <p:nvSpPr>
          <p:cNvPr id="37" name="Rectangle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40797" y="3124200"/>
            <a:ext cx="368803" cy="35122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en-US" sz="1100" b="1" dirty="0">
                <a:latin typeface="Arial"/>
                <a:ea typeface="ＭＳ Ｐゴシック"/>
                <a:cs typeface="Arial"/>
              </a:rPr>
              <a:t>2</a:t>
            </a:r>
            <a:endParaRPr lang="en-US" sz="1100" b="1" kern="1200" dirty="0" smtClean="0">
              <a:latin typeface="Arial"/>
              <a:ea typeface="ＭＳ Ｐゴシック"/>
              <a:cs typeface="Arial"/>
            </a:endParaRPr>
          </a:p>
        </p:txBody>
      </p:sp>
      <p:sp>
        <p:nvSpPr>
          <p:cNvPr id="38" name="Rectangle 11"/>
          <p:cNvSpPr txBox="1"/>
          <p:nvPr>
            <p:custDataLst>
              <p:tags r:id="rId7"/>
            </p:custDataLst>
          </p:nvPr>
        </p:nvSpPr>
        <p:spPr>
          <a:xfrm>
            <a:off x="2679080" y="3448120"/>
            <a:ext cx="4218500" cy="123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spcBef>
                <a:spcPts val="0"/>
              </a:spcBef>
              <a:spcAft>
                <a:spcPts val="500"/>
              </a:spcAft>
              <a:buClrTx/>
            </a:pPr>
            <a:r>
              <a:rPr lang="fr-FR" sz="1200" dirty="0"/>
              <a:t>Passation de la commande pour </a:t>
            </a:r>
            <a:r>
              <a:rPr lang="fr-FR" sz="1200" dirty="0" smtClean="0"/>
              <a:t>l’ECF </a:t>
            </a:r>
            <a:r>
              <a:rPr lang="fr-FR" sz="1200" dirty="0"/>
              <a:t>et le paquet de services</a:t>
            </a:r>
          </a:p>
          <a:p>
            <a:pPr lvl="1">
              <a:spcBef>
                <a:spcPts val="0"/>
              </a:spcBef>
              <a:spcAft>
                <a:spcPts val="500"/>
              </a:spcAft>
              <a:buClrTx/>
            </a:pPr>
            <a:r>
              <a:rPr lang="fr-FR" sz="1200" dirty="0"/>
              <a:t>Production de </a:t>
            </a:r>
            <a:r>
              <a:rPr lang="fr-FR" sz="1200" dirty="0" smtClean="0"/>
              <a:t>l’ECF </a:t>
            </a:r>
            <a:r>
              <a:rPr lang="fr-FR" sz="1200" dirty="0"/>
              <a:t>(livraison par étape)</a:t>
            </a:r>
          </a:p>
          <a:p>
            <a:pPr lvl="1">
              <a:spcBef>
                <a:spcPts val="0"/>
              </a:spcBef>
              <a:spcAft>
                <a:spcPts val="500"/>
              </a:spcAft>
              <a:buClrTx/>
            </a:pPr>
            <a:r>
              <a:rPr lang="fr-FR" sz="1200" dirty="0"/>
              <a:t>Transport international et dédouanement(2)</a:t>
            </a:r>
            <a:br>
              <a:rPr lang="fr-FR" sz="1200" dirty="0"/>
            </a:br>
            <a:r>
              <a:rPr lang="fr-FR" sz="1200" dirty="0"/>
              <a:t/>
            </a:r>
            <a:br>
              <a:rPr lang="fr-FR" sz="1200" dirty="0"/>
            </a:br>
            <a:endParaRPr lang="en-US" sz="1200" dirty="0">
              <a:solidFill>
                <a:srgbClr val="1F1F1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7364827" y="3533611"/>
            <a:ext cx="993141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spcBef>
                <a:spcPts val="0"/>
              </a:spcBef>
              <a:spcAft>
                <a:spcPts val="500"/>
              </a:spcAft>
              <a:buClrTx/>
            </a:pPr>
            <a:r>
              <a:rPr lang="en-US" sz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50 </a:t>
            </a:r>
            <a:r>
              <a:rPr lang="en-US" sz="1200" dirty="0" err="1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jours</a:t>
            </a:r>
            <a:endParaRPr lang="en-US" sz="1200" dirty="0" smtClean="0">
              <a:solidFill>
                <a:srgbClr val="1F1F1F"/>
              </a:solidFill>
              <a:latin typeface="Arial"/>
              <a:ea typeface="ＭＳ Ｐゴシック"/>
              <a:cs typeface="Arial"/>
            </a:endParaRPr>
          </a:p>
          <a:p>
            <a:pPr lvl="1">
              <a:spcBef>
                <a:spcPts val="0"/>
              </a:spcBef>
              <a:spcAft>
                <a:spcPts val="500"/>
              </a:spcAft>
              <a:buClrTx/>
            </a:pPr>
            <a:r>
              <a:rPr lang="en-US" sz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30 </a:t>
            </a:r>
            <a:r>
              <a:rPr lang="en-US" sz="1200" dirty="0" err="1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jours</a:t>
            </a:r>
            <a:endParaRPr lang="en-US" sz="1200" dirty="0" smtClean="0">
              <a:solidFill>
                <a:srgbClr val="1F1F1F"/>
              </a:solidFill>
              <a:latin typeface="Arial"/>
              <a:ea typeface="ＭＳ Ｐゴシック"/>
              <a:cs typeface="Arial"/>
            </a:endParaRPr>
          </a:p>
          <a:p>
            <a:pPr lvl="1">
              <a:spcBef>
                <a:spcPts val="0"/>
              </a:spcBef>
              <a:spcAft>
                <a:spcPts val="500"/>
              </a:spcAft>
              <a:buClrTx/>
            </a:pPr>
            <a:r>
              <a:rPr lang="en-US" sz="1200" dirty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6</a:t>
            </a:r>
            <a:r>
              <a:rPr lang="en-US" sz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0 </a:t>
            </a:r>
            <a:r>
              <a:rPr lang="en-US" sz="1200" dirty="0" err="1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jours</a:t>
            </a:r>
            <a:endParaRPr lang="en-US" sz="1200" dirty="0" smtClean="0">
              <a:solidFill>
                <a:srgbClr val="1F1F1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0" name="Rectangle 39"/>
          <p:cNvSpPr/>
          <p:nvPr>
            <p:custDataLst>
              <p:tags r:id="rId9"/>
            </p:custDataLst>
          </p:nvPr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1" name="Rectangle 40"/>
          <p:cNvSpPr/>
          <p:nvPr>
            <p:custDataLst>
              <p:tags r:id="rId10"/>
            </p:custDataLst>
          </p:nvPr>
        </p:nvSpPr>
        <p:spPr>
          <a:xfrm>
            <a:off x="99430" y="92588"/>
            <a:ext cx="351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b="1" dirty="0" smtClean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C</a:t>
            </a:r>
            <a:endParaRPr lang="en-ZA" b="1" dirty="0">
              <a:solidFill>
                <a:schemeClr val="bg1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3" name="Title 1"/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609600" y="637401"/>
            <a:ext cx="83128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n-US" b="1" dirty="0" err="1" smtClean="0">
                <a:solidFill>
                  <a:srgbClr val="1F1F1F"/>
                </a:solidFill>
                <a:latin typeface="Arial"/>
                <a:cs typeface="Arial"/>
              </a:rPr>
              <a:t>Calendrier</a:t>
            </a:r>
            <a:endParaRPr lang="en-US" b="1" dirty="0" smtClean="0">
              <a:solidFill>
                <a:srgbClr val="1F1F1F"/>
              </a:solidFill>
              <a:latin typeface="Arial"/>
              <a:cs typeface="Arial"/>
            </a:endParaRPr>
          </a:p>
        </p:txBody>
      </p:sp>
      <p:sp>
        <p:nvSpPr>
          <p:cNvPr id="44" name="Rectangle 3"/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2667000" y="1371600"/>
            <a:ext cx="3203506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lvl="0" algn="l" defTabSz="895350" eaLnBrk="1" hangingPunct="1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algn="l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algn="l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algn="l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algn="l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9966"/>
              </a:buClr>
            </a:pPr>
            <a:r>
              <a:rPr lang="en-US" sz="1300" b="1" dirty="0" err="1" smtClean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  <a:t>Activités</a:t>
            </a:r>
            <a:endParaRPr lang="en-US" sz="1300" b="1" dirty="0">
              <a:solidFill>
                <a:srgbClr val="E0EDFD">
                  <a:lumMod val="10000"/>
                </a:srgbClr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45" name="Picture 44"/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2588831" y="1643019"/>
            <a:ext cx="5943600" cy="81036"/>
          </a:xfrm>
          <a:prstGeom prst="rect">
            <a:avLst/>
          </a:prstGeom>
        </p:spPr>
      </p:pic>
      <p:pic>
        <p:nvPicPr>
          <p:cNvPr id="46" name="Picture 45"/>
          <p:cNvPicPr>
            <a:picLocks/>
          </p:cNvPicPr>
          <p:nvPr>
            <p:custDataLst>
              <p:tags r:id="rId14"/>
            </p:custDataLst>
          </p:nvPr>
        </p:nvPicPr>
        <p:blipFill>
          <a:blip r:embed="rId25">
            <a:alphaModFix amt="66000"/>
          </a:blip>
          <a:stretch>
            <a:fillRect/>
          </a:stretch>
        </p:blipFill>
        <p:spPr>
          <a:xfrm>
            <a:off x="2588831" y="3302278"/>
            <a:ext cx="5943600" cy="27432"/>
          </a:xfrm>
          <a:prstGeom prst="rect">
            <a:avLst/>
          </a:prstGeom>
          <a:ln>
            <a:solidFill>
              <a:srgbClr val="F5FBBC"/>
            </a:solidFill>
          </a:ln>
        </p:spPr>
      </p:pic>
      <p:pic>
        <p:nvPicPr>
          <p:cNvPr id="47" name="Picture 46"/>
          <p:cNvPicPr>
            <a:picLocks/>
          </p:cNvPicPr>
          <p:nvPr>
            <p:custDataLst>
              <p:tags r:id="rId15"/>
            </p:custDataLst>
          </p:nvPr>
        </p:nvPicPr>
        <p:blipFill>
          <a:blip r:embed="rId25">
            <a:alphaModFix amt="66000"/>
          </a:blip>
          <a:stretch>
            <a:fillRect/>
          </a:stretch>
        </p:blipFill>
        <p:spPr>
          <a:xfrm>
            <a:off x="2588831" y="4419600"/>
            <a:ext cx="5943600" cy="27432"/>
          </a:xfrm>
          <a:prstGeom prst="rect">
            <a:avLst/>
          </a:prstGeom>
          <a:ln>
            <a:solidFill>
              <a:srgbClr val="F5FBBC"/>
            </a:solidFill>
          </a:ln>
        </p:spPr>
      </p:pic>
      <p:pic>
        <p:nvPicPr>
          <p:cNvPr id="49" name="Picture 48"/>
          <p:cNvPicPr>
            <a:picLocks/>
          </p:cNvPicPr>
          <p:nvPr>
            <p:custDataLst>
              <p:tags r:id="rId16"/>
            </p:custDataLst>
          </p:nvPr>
        </p:nvPicPr>
        <p:blipFill>
          <a:blip r:embed="rId25">
            <a:alphaModFix amt="66000"/>
          </a:blip>
          <a:stretch>
            <a:fillRect/>
          </a:stretch>
        </p:blipFill>
        <p:spPr>
          <a:xfrm>
            <a:off x="2588831" y="5381928"/>
            <a:ext cx="5943600" cy="27432"/>
          </a:xfrm>
          <a:prstGeom prst="rect">
            <a:avLst/>
          </a:prstGeom>
          <a:ln>
            <a:solidFill>
              <a:srgbClr val="F5FBBC"/>
            </a:solidFill>
          </a:ln>
        </p:spPr>
      </p:pic>
      <p:sp>
        <p:nvSpPr>
          <p:cNvPr id="50" name="Title 1"/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656182" y="106680"/>
            <a:ext cx="84878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152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fr-CA" sz="2000" b="1" dirty="0">
                <a:solidFill>
                  <a:schemeClr val="bg1"/>
                </a:solidFill>
                <a:latin typeface="Arial Narrow"/>
                <a:cs typeface="Arial Narrow"/>
              </a:rPr>
              <a:t>Achat et livraison de </a:t>
            </a:r>
            <a:r>
              <a:rPr lang="fr-CA" sz="2000" b="1" dirty="0" smtClean="0">
                <a:solidFill>
                  <a:schemeClr val="bg1"/>
                </a:solidFill>
                <a:latin typeface="Arial Narrow"/>
                <a:cs typeface="Arial Narrow"/>
              </a:rPr>
              <a:t>l’ECF </a:t>
            </a:r>
            <a:r>
              <a:rPr lang="fr-CA" sz="2000" b="1" dirty="0">
                <a:solidFill>
                  <a:schemeClr val="bg1"/>
                </a:solidFill>
                <a:latin typeface="Arial Narrow"/>
                <a:cs typeface="Arial Narrow"/>
              </a:rPr>
              <a:t>: prévoir un délai de 12 mois</a:t>
            </a:r>
          </a:p>
        </p:txBody>
      </p:sp>
      <p:pic>
        <p:nvPicPr>
          <p:cNvPr id="51" name="Picture 50"/>
          <p:cNvPicPr>
            <a:picLocks/>
          </p:cNvPicPr>
          <p:nvPr>
            <p:custDataLst>
              <p:tags r:id="rId18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0" y="990600"/>
            <a:ext cx="9144000" cy="81036"/>
          </a:xfrm>
          <a:prstGeom prst="rect">
            <a:avLst/>
          </a:prstGeom>
        </p:spPr>
      </p:pic>
      <p:sp>
        <p:nvSpPr>
          <p:cNvPr id="4" name="Horizontal Scroll 3"/>
          <p:cNvSpPr/>
          <p:nvPr>
            <p:custDataLst>
              <p:tags r:id="rId19"/>
            </p:custDataLst>
          </p:nvPr>
        </p:nvSpPr>
        <p:spPr>
          <a:xfrm>
            <a:off x="7378682" y="5498745"/>
            <a:ext cx="1139894" cy="428490"/>
          </a:xfrm>
          <a:prstGeom prst="horizontalScroll">
            <a:avLst/>
          </a:prstGeom>
          <a:solidFill>
            <a:srgbClr val="00589F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1329">
              <a:tabLst>
                <a:tab pos="368985" algn="l"/>
              </a:tabLst>
              <a:defRPr/>
            </a:pPr>
            <a:r>
              <a:rPr lang="en-US" sz="1100" b="1" dirty="0" smtClean="0">
                <a:solidFill>
                  <a:schemeClr val="bg1"/>
                </a:solidFill>
                <a:cs typeface="Arial"/>
              </a:rPr>
              <a:t>17 </a:t>
            </a:r>
            <a:r>
              <a:rPr lang="en-US" sz="1100" b="1" dirty="0" err="1" smtClean="0">
                <a:solidFill>
                  <a:schemeClr val="bg1"/>
                </a:solidFill>
                <a:cs typeface="Arial"/>
              </a:rPr>
              <a:t>mois</a:t>
            </a:r>
            <a:endParaRPr lang="en-US" sz="11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2" name="Horizontal Scroll 31"/>
          <p:cNvSpPr/>
          <p:nvPr>
            <p:custDataLst>
              <p:tags r:id="rId20"/>
            </p:custDataLst>
          </p:nvPr>
        </p:nvSpPr>
        <p:spPr>
          <a:xfrm>
            <a:off x="7378682" y="4219710"/>
            <a:ext cx="1139894" cy="428490"/>
          </a:xfrm>
          <a:prstGeom prst="horizontalScroll">
            <a:avLst/>
          </a:prstGeom>
          <a:solidFill>
            <a:srgbClr val="00589F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1329">
              <a:tabLst>
                <a:tab pos="368985" algn="l"/>
              </a:tabLst>
              <a:defRPr/>
            </a:pPr>
            <a:r>
              <a:rPr lang="en-US" sz="1100" b="1" dirty="0">
                <a:solidFill>
                  <a:schemeClr val="bg1"/>
                </a:solidFill>
                <a:cs typeface="Arial"/>
              </a:rPr>
              <a:t>364 </a:t>
            </a:r>
            <a:r>
              <a:rPr lang="en-US" sz="1100" b="1" dirty="0" err="1" smtClean="0">
                <a:solidFill>
                  <a:schemeClr val="bg1"/>
                </a:solidFill>
                <a:cs typeface="Arial"/>
              </a:rPr>
              <a:t>jours</a:t>
            </a:r>
            <a:endParaRPr lang="en-US" sz="1100" b="1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79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71"/>
          <p:cNvSpPr/>
          <p:nvPr>
            <p:custDataLst>
              <p:tags r:id="rId2"/>
            </p:custDataLst>
          </p:nvPr>
        </p:nvSpPr>
        <p:spPr bwMode="gray">
          <a:xfrm flipH="1">
            <a:off x="7830070" y="4330910"/>
            <a:ext cx="45719" cy="877302"/>
          </a:xfrm>
          <a:custGeom>
            <a:avLst/>
            <a:gdLst>
              <a:gd name="connsiteX0" fmla="*/ 0 w 0"/>
              <a:gd name="connsiteY0" fmla="*/ 0 h 609600"/>
              <a:gd name="connsiteX1" fmla="*/ 0 w 0"/>
              <a:gd name="connsiteY1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noFill/>
          <a:ln w="19050">
            <a:solidFill>
              <a:srgbClr val="DE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>
              <a:buClr>
                <a:srgbClr val="000000"/>
              </a:buClr>
            </a:pPr>
            <a:endParaRPr lang="en-ZA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2" name="Curved Up Ribbon 1"/>
          <p:cNvSpPr/>
          <p:nvPr>
            <p:custDataLst>
              <p:tags r:id="rId3"/>
            </p:custDataLst>
          </p:nvPr>
        </p:nvSpPr>
        <p:spPr>
          <a:xfrm>
            <a:off x="7137936" y="5007628"/>
            <a:ext cx="1472664" cy="580238"/>
          </a:xfrm>
          <a:prstGeom prst="ellipseRibbon2">
            <a:avLst>
              <a:gd name="adj1" fmla="val 29847"/>
              <a:gd name="adj2" fmla="val 63789"/>
              <a:gd name="adj3" fmla="val 8520"/>
            </a:avLst>
          </a:prstGeom>
          <a:solidFill>
            <a:srgbClr val="D3020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rgbClr val="800000"/>
              </a:solidFill>
            </a:endParaRPr>
          </a:p>
        </p:txBody>
      </p:sp>
      <p:sp>
        <p:nvSpPr>
          <p:cNvPr id="11" name="Freeform 10"/>
          <p:cNvSpPr/>
          <p:nvPr>
            <p:custDataLst>
              <p:tags r:id="rId4"/>
            </p:custDataLst>
          </p:nvPr>
        </p:nvSpPr>
        <p:spPr bwMode="gray">
          <a:xfrm>
            <a:off x="753534" y="3424626"/>
            <a:ext cx="0" cy="609600"/>
          </a:xfrm>
          <a:custGeom>
            <a:avLst/>
            <a:gdLst>
              <a:gd name="connsiteX0" fmla="*/ 0 w 0"/>
              <a:gd name="connsiteY0" fmla="*/ 0 h 609600"/>
              <a:gd name="connsiteX1" fmla="*/ 0 w 0"/>
              <a:gd name="connsiteY1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>
            <a:solidFill>
              <a:srgbClr val="0058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20" tIns="45711" rIns="91420" bIns="45711" rtlCol="0" anchor="ctr"/>
          <a:lstStyle/>
          <a:p>
            <a:pPr algn="ctr">
              <a:buClr>
                <a:srgbClr val="000000"/>
              </a:buClr>
            </a:pPr>
            <a:endParaRPr lang="en-ZA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2" name="Freeform 11"/>
          <p:cNvSpPr/>
          <p:nvPr>
            <p:custDataLst>
              <p:tags r:id="rId5"/>
            </p:custDataLst>
          </p:nvPr>
        </p:nvSpPr>
        <p:spPr bwMode="gray">
          <a:xfrm>
            <a:off x="3107269" y="2654159"/>
            <a:ext cx="1524000" cy="1388534"/>
          </a:xfrm>
          <a:custGeom>
            <a:avLst/>
            <a:gdLst>
              <a:gd name="connsiteX0" fmla="*/ 0 w 1524000"/>
              <a:gd name="connsiteY0" fmla="*/ 1388534 h 1388534"/>
              <a:gd name="connsiteX1" fmla="*/ 0 w 1524000"/>
              <a:gd name="connsiteY1" fmla="*/ 1117600 h 1388534"/>
              <a:gd name="connsiteX2" fmla="*/ 1524000 w 1524000"/>
              <a:gd name="connsiteY2" fmla="*/ 1117600 h 1388534"/>
              <a:gd name="connsiteX3" fmla="*/ 1524000 w 1524000"/>
              <a:gd name="connsiteY3" fmla="*/ 0 h 138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388534">
                <a:moveTo>
                  <a:pt x="0" y="1388534"/>
                </a:moveTo>
                <a:lnTo>
                  <a:pt x="0" y="1117600"/>
                </a:lnTo>
                <a:lnTo>
                  <a:pt x="1524000" y="1117600"/>
                </a:lnTo>
                <a:lnTo>
                  <a:pt x="1524000" y="0"/>
                </a:lnTo>
              </a:path>
            </a:pathLst>
          </a:custGeom>
          <a:ln>
            <a:solidFill>
              <a:srgbClr val="0058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20" tIns="45711" rIns="91420" bIns="45711" rtlCol="0" anchor="ctr"/>
          <a:lstStyle/>
          <a:p>
            <a:pPr algn="ctr">
              <a:buClr>
                <a:srgbClr val="000000"/>
              </a:buClr>
            </a:pPr>
            <a:endParaRPr lang="en-ZA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0" name="Freeform 69"/>
          <p:cNvSpPr/>
          <p:nvPr>
            <p:custDataLst>
              <p:tags r:id="rId6"/>
            </p:custDataLst>
          </p:nvPr>
        </p:nvSpPr>
        <p:spPr bwMode="gray">
          <a:xfrm flipH="1">
            <a:off x="7830071" y="2654160"/>
            <a:ext cx="45719" cy="1380066"/>
          </a:xfrm>
          <a:custGeom>
            <a:avLst/>
            <a:gdLst>
              <a:gd name="connsiteX0" fmla="*/ 0 w 0"/>
              <a:gd name="connsiteY0" fmla="*/ 0 h 609600"/>
              <a:gd name="connsiteX1" fmla="*/ 0 w 0"/>
              <a:gd name="connsiteY1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>
            <a:solidFill>
              <a:srgbClr val="0058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20" tIns="45711" rIns="91420" bIns="45711" rtlCol="0" anchor="ctr"/>
          <a:lstStyle/>
          <a:p>
            <a:pPr algn="ctr">
              <a:buClr>
                <a:srgbClr val="000000"/>
              </a:buClr>
            </a:pPr>
            <a:endParaRPr lang="en-ZA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graphicFrame>
        <p:nvGraphicFramePr>
          <p:cNvPr id="53" name="Object 52" hidden="1"/>
          <p:cNvGraphicFramePr>
            <a:graphicFrameLocks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853702557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433" name="think-cell Slide" r:id="rId43" imgW="360" imgH="360" progId="TCLayout.ActiveDocument.1">
                  <p:embed/>
                </p:oleObj>
              </mc:Choice>
              <mc:Fallback>
                <p:oleObj name="think-cell Slide" r:id="rId43" imgW="360" imgH="360" progId="TCLayout.ActiveDocument.1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3"/>
          <p:cNvSpPr/>
          <p:nvPr>
            <p:custDataLst>
              <p:tags r:id="rId8"/>
            </p:custDataLst>
          </p:nvPr>
        </p:nvSpPr>
        <p:spPr bwMode="gray">
          <a:xfrm flipH="1">
            <a:off x="203200" y="4186908"/>
            <a:ext cx="8610600" cy="0"/>
          </a:xfrm>
          <a:custGeom>
            <a:avLst/>
            <a:gdLst>
              <a:gd name="connsiteX0" fmla="*/ 0 w 8610600"/>
              <a:gd name="connsiteY0" fmla="*/ 0 h 0"/>
              <a:gd name="connsiteX1" fmla="*/ 8610600 w 86106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10600">
                <a:moveTo>
                  <a:pt x="0" y="0"/>
                </a:moveTo>
                <a:lnTo>
                  <a:pt x="8610600" y="0"/>
                </a:lnTo>
              </a:path>
            </a:pathLst>
          </a:custGeom>
          <a:ln w="76200">
            <a:solidFill>
              <a:srgbClr val="00589F"/>
            </a:solidFill>
            <a:head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20" tIns="45711" rIns="91420" bIns="45711" rtlCol="0" anchor="ctr"/>
          <a:lstStyle/>
          <a:p>
            <a:pPr algn="ctr">
              <a:buClr>
                <a:srgbClr val="000000"/>
              </a:buClr>
            </a:pPr>
            <a:endParaRPr lang="en-ZA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4" name="Oval 53"/>
          <p:cNvSpPr>
            <a:spLocks noChangeAspect="1"/>
          </p:cNvSpPr>
          <p:nvPr>
            <p:custDataLst>
              <p:tags r:id="rId9"/>
            </p:custDataLst>
          </p:nvPr>
        </p:nvSpPr>
        <p:spPr bwMode="gray">
          <a:xfrm>
            <a:off x="7317072" y="724632"/>
            <a:ext cx="365760" cy="36576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00589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x</a:t>
            </a:r>
            <a:endParaRPr lang="en-ZA" sz="12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5" name="Title 1"/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7741490" y="618445"/>
            <a:ext cx="140251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9298" algn="l"/>
              </a:tabLst>
              <a:defRPr sz="1900" b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206"/>
            <a:r>
              <a:rPr lang="en-US" sz="1200" dirty="0" err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Semaines</a:t>
            </a:r>
            <a:r>
              <a:rPr lang="en-US" sz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précédant</a:t>
            </a:r>
            <a:r>
              <a:rPr lang="en-US" sz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l’arrive</a:t>
            </a:r>
            <a:r>
              <a:rPr lang="en-US" sz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de l’	ECF</a:t>
            </a:r>
            <a:endParaRPr lang="en-ZA" sz="1200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Rectangle 7"/>
          <p:cNvSpPr/>
          <p:nvPr>
            <p:custDataLst>
              <p:tags r:id="rId11"/>
            </p:custDataLst>
          </p:nvPr>
        </p:nvSpPr>
        <p:spPr bwMode="gray">
          <a:xfrm>
            <a:off x="245933" y="1676400"/>
            <a:ext cx="3716467" cy="1739760"/>
          </a:xfrm>
          <a:prstGeom prst="rect">
            <a:avLst/>
          </a:prstGeom>
          <a:solidFill>
            <a:srgbClr val="C2DBE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>
              <a:buClr>
                <a:srgbClr val="000000"/>
              </a:buClr>
            </a:pPr>
            <a:endParaRPr lang="en-ZA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6" name="Rectangle 55"/>
          <p:cNvSpPr/>
          <p:nvPr>
            <p:custDataLst>
              <p:tags r:id="rId12"/>
            </p:custDataLst>
          </p:nvPr>
        </p:nvSpPr>
        <p:spPr bwMode="gray">
          <a:xfrm>
            <a:off x="2680614" y="4940158"/>
            <a:ext cx="1950655" cy="927241"/>
          </a:xfrm>
          <a:prstGeom prst="rect">
            <a:avLst/>
          </a:prstGeom>
          <a:solidFill>
            <a:srgbClr val="C2DBE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>
              <a:buClr>
                <a:srgbClr val="000000"/>
              </a:buClr>
            </a:pPr>
            <a:endParaRPr lang="en-ZA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7" name="Rectangle 56"/>
          <p:cNvSpPr/>
          <p:nvPr>
            <p:custDataLst>
              <p:tags r:id="rId13"/>
            </p:custDataLst>
          </p:nvPr>
        </p:nvSpPr>
        <p:spPr bwMode="gray">
          <a:xfrm>
            <a:off x="4174696" y="1920839"/>
            <a:ext cx="1845104" cy="1515534"/>
          </a:xfrm>
          <a:prstGeom prst="rect">
            <a:avLst/>
          </a:prstGeom>
          <a:solidFill>
            <a:srgbClr val="99C837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>
              <a:buClr>
                <a:srgbClr val="000000"/>
              </a:buClr>
            </a:pPr>
            <a:endParaRPr lang="en-ZA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8" name="Rectangle 57"/>
          <p:cNvSpPr/>
          <p:nvPr>
            <p:custDataLst>
              <p:tags r:id="rId14"/>
            </p:custDataLst>
          </p:nvPr>
        </p:nvSpPr>
        <p:spPr bwMode="gray">
          <a:xfrm>
            <a:off x="4969933" y="4940510"/>
            <a:ext cx="1964268" cy="1077692"/>
          </a:xfrm>
          <a:prstGeom prst="rect">
            <a:avLst/>
          </a:prstGeom>
          <a:solidFill>
            <a:srgbClr val="00589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>
              <a:buClr>
                <a:srgbClr val="000000"/>
              </a:buClr>
            </a:pPr>
            <a:endParaRPr lang="en-ZA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9" name="Rectangle 58"/>
          <p:cNvSpPr/>
          <p:nvPr>
            <p:custDataLst>
              <p:tags r:id="rId15"/>
            </p:custDataLst>
          </p:nvPr>
        </p:nvSpPr>
        <p:spPr bwMode="gray">
          <a:xfrm>
            <a:off x="6213490" y="1920839"/>
            <a:ext cx="2397110" cy="1515534"/>
          </a:xfrm>
          <a:prstGeom prst="rect">
            <a:avLst/>
          </a:prstGeom>
          <a:solidFill>
            <a:srgbClr val="C2DBE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>
              <a:buClr>
                <a:srgbClr val="000000"/>
              </a:buClr>
            </a:pPr>
            <a:endParaRPr lang="en-ZA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9" name="Rectangle 9"/>
          <p:cNvSpPr txBox="1"/>
          <p:nvPr>
            <p:custDataLst>
              <p:tags r:id="rId16"/>
            </p:custDataLst>
          </p:nvPr>
        </p:nvSpPr>
        <p:spPr bwMode="gray">
          <a:xfrm>
            <a:off x="399336" y="1696487"/>
            <a:ext cx="339513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/>
            </a:lvl1pPr>
            <a:lvl2pPr marL="197607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66481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26835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lvl="1">
              <a:buClr>
                <a:srgbClr val="000000"/>
              </a:buClr>
              <a:buSzPct val="100000"/>
            </a:pPr>
            <a:r>
              <a:rPr lang="fr-CA" sz="1200" dirty="0">
                <a:solidFill>
                  <a:srgbClr val="000000"/>
                </a:solidFill>
                <a:cs typeface="Arial"/>
              </a:rPr>
              <a:t>Dresser </a:t>
            </a:r>
            <a:r>
              <a:rPr lang="fr-CA" sz="1200" b="1" dirty="0">
                <a:solidFill>
                  <a:srgbClr val="000000"/>
                </a:solidFill>
                <a:cs typeface="Arial"/>
              </a:rPr>
              <a:t>la liste complète de tous les ECF </a:t>
            </a:r>
            <a:r>
              <a:rPr lang="fr-CA" sz="1200" dirty="0">
                <a:solidFill>
                  <a:srgbClr val="000000"/>
                </a:solidFill>
                <a:cs typeface="Arial"/>
              </a:rPr>
              <a:t>attendus, y figureront leur date de livraison et les personnes-ressources clés</a:t>
            </a:r>
          </a:p>
          <a:p>
            <a:pPr lvl="1">
              <a:buClr>
                <a:srgbClr val="000000"/>
              </a:buClr>
              <a:buSzPct val="100000"/>
            </a:pPr>
            <a:r>
              <a:rPr lang="fr-CA" sz="1200" dirty="0">
                <a:solidFill>
                  <a:srgbClr val="000000"/>
                </a:solidFill>
                <a:cs typeface="Arial"/>
              </a:rPr>
              <a:t>Évaluer tous les </a:t>
            </a:r>
            <a:r>
              <a:rPr lang="fr-CA" sz="1200" b="1" dirty="0">
                <a:solidFill>
                  <a:srgbClr val="000000"/>
                </a:solidFill>
                <a:cs typeface="Arial"/>
              </a:rPr>
              <a:t>éléments de sécurité supplémentaires </a:t>
            </a:r>
            <a:r>
              <a:rPr lang="fr-CA" sz="1200" dirty="0">
                <a:solidFill>
                  <a:srgbClr val="000000"/>
                </a:solidFill>
                <a:cs typeface="Arial"/>
              </a:rPr>
              <a:t>qui peuvent être nécessaires lors de </a:t>
            </a:r>
            <a:r>
              <a:rPr lang="fr-CA" sz="1200" dirty="0" smtClean="0">
                <a:solidFill>
                  <a:srgbClr val="000000"/>
                </a:solidFill>
                <a:cs typeface="Arial"/>
              </a:rPr>
              <a:t>l’installation </a:t>
            </a:r>
            <a:r>
              <a:rPr lang="fr-CA" sz="1200" dirty="0">
                <a:solidFill>
                  <a:srgbClr val="000000"/>
                </a:solidFill>
                <a:cs typeface="Arial"/>
              </a:rPr>
              <a:t>de </a:t>
            </a:r>
            <a:r>
              <a:rPr lang="fr-CA" sz="1200" dirty="0" smtClean="0">
                <a:solidFill>
                  <a:srgbClr val="000000"/>
                </a:solidFill>
                <a:cs typeface="Arial"/>
              </a:rPr>
              <a:t>l’ECF </a:t>
            </a:r>
            <a:r>
              <a:rPr lang="fr-CA" sz="1200" dirty="0">
                <a:solidFill>
                  <a:srgbClr val="000000"/>
                </a:solidFill>
                <a:cs typeface="Arial"/>
              </a:rPr>
              <a:t>(serrures, verrous, etc.) et les </a:t>
            </a:r>
            <a:r>
              <a:rPr lang="fr-CA" sz="1200" b="1" dirty="0">
                <a:solidFill>
                  <a:srgbClr val="000000"/>
                </a:solidFill>
                <a:cs typeface="Arial"/>
              </a:rPr>
              <a:t>intégrer dans le plan de déploiement</a:t>
            </a:r>
          </a:p>
          <a:p>
            <a:pPr lvl="1">
              <a:buClr>
                <a:srgbClr val="000000"/>
              </a:buClr>
              <a:buSzPct val="100000"/>
            </a:pPr>
            <a:r>
              <a:rPr lang="fr-CA" sz="1200" dirty="0">
                <a:solidFill>
                  <a:srgbClr val="000000"/>
                </a:solidFill>
                <a:cs typeface="Arial"/>
              </a:rPr>
              <a:t>Élaborer un plan </a:t>
            </a:r>
            <a:r>
              <a:rPr lang="fr-CA" sz="1200" dirty="0" smtClean="0">
                <a:solidFill>
                  <a:srgbClr val="000000"/>
                </a:solidFill>
                <a:cs typeface="Arial"/>
              </a:rPr>
              <a:t>d’</a:t>
            </a:r>
            <a:r>
              <a:rPr lang="fr-CA" sz="1200" b="1" dirty="0" smtClean="0">
                <a:solidFill>
                  <a:srgbClr val="000000"/>
                </a:solidFill>
                <a:cs typeface="Arial"/>
              </a:rPr>
              <a:t>entretien </a:t>
            </a:r>
            <a:r>
              <a:rPr lang="fr-CA" sz="1200" b="1" dirty="0">
                <a:solidFill>
                  <a:srgbClr val="000000"/>
                </a:solidFill>
                <a:cs typeface="Arial"/>
              </a:rPr>
              <a:t>préventif</a:t>
            </a:r>
          </a:p>
          <a:p>
            <a:pPr marL="1620" lvl="1" indent="0">
              <a:buClr>
                <a:srgbClr val="000000"/>
              </a:buClr>
              <a:buSzPct val="100000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endParaRPr lang="en-US" sz="1200" dirty="0">
              <a:solidFill>
                <a:srgbClr val="FF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61" name="Rectangle 9"/>
          <p:cNvSpPr txBox="1"/>
          <p:nvPr>
            <p:custDataLst>
              <p:tags r:id="rId17"/>
            </p:custDataLst>
          </p:nvPr>
        </p:nvSpPr>
        <p:spPr bwMode="gray">
          <a:xfrm>
            <a:off x="4182775" y="2007819"/>
            <a:ext cx="190740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/>
            </a:lvl1pPr>
            <a:lvl2pPr marL="197607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66481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26835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lvl="1">
              <a:buClr>
                <a:srgbClr val="000000"/>
              </a:buClr>
              <a:buSzPct val="100000"/>
            </a:pPr>
            <a:r>
              <a:rPr lang="fr-CA" sz="1200" dirty="0">
                <a:solidFill>
                  <a:srgbClr val="000000"/>
                </a:solidFill>
                <a:cs typeface="Arial"/>
              </a:rPr>
              <a:t>Élaborer un </a:t>
            </a:r>
            <a:r>
              <a:rPr lang="fr-CA" sz="1200" b="1" dirty="0">
                <a:solidFill>
                  <a:srgbClr val="000000"/>
                </a:solidFill>
                <a:cs typeface="Arial"/>
              </a:rPr>
              <a:t>plan régissant le transport </a:t>
            </a:r>
            <a:r>
              <a:rPr lang="fr-CA" sz="1200" dirty="0">
                <a:solidFill>
                  <a:srgbClr val="000000"/>
                </a:solidFill>
                <a:cs typeface="Arial"/>
              </a:rPr>
              <a:t>de </a:t>
            </a:r>
            <a:r>
              <a:rPr lang="fr-CA" sz="1200" dirty="0" smtClean="0">
                <a:solidFill>
                  <a:srgbClr val="000000"/>
                </a:solidFill>
                <a:cs typeface="Arial"/>
              </a:rPr>
              <a:t>l’ECF </a:t>
            </a:r>
            <a:r>
              <a:rPr lang="fr-CA" sz="1200" dirty="0">
                <a:solidFill>
                  <a:srgbClr val="000000"/>
                </a:solidFill>
                <a:cs typeface="Arial"/>
              </a:rPr>
              <a:t>depuis le port </a:t>
            </a:r>
            <a:r>
              <a:rPr lang="fr-CA" sz="1200" dirty="0" smtClean="0">
                <a:solidFill>
                  <a:srgbClr val="000000"/>
                </a:solidFill>
                <a:cs typeface="Arial"/>
              </a:rPr>
              <a:t>jusqu’au </a:t>
            </a:r>
            <a:r>
              <a:rPr lang="fr-CA" sz="1200" dirty="0">
                <a:solidFill>
                  <a:srgbClr val="000000"/>
                </a:solidFill>
                <a:cs typeface="Arial"/>
              </a:rPr>
              <a:t>lieu </a:t>
            </a:r>
            <a:r>
              <a:rPr lang="fr-CA" sz="1200" dirty="0" smtClean="0">
                <a:solidFill>
                  <a:srgbClr val="000000"/>
                </a:solidFill>
                <a:cs typeface="Arial"/>
              </a:rPr>
              <a:t>d’installation </a:t>
            </a:r>
            <a:r>
              <a:rPr lang="fr-CA" sz="1200" dirty="0">
                <a:solidFill>
                  <a:srgbClr val="000000"/>
                </a:solidFill>
                <a:cs typeface="Arial"/>
              </a:rPr>
              <a:t>par le fabricant ou un représentant sur place</a:t>
            </a:r>
          </a:p>
        </p:txBody>
      </p:sp>
      <p:sp>
        <p:nvSpPr>
          <p:cNvPr id="62" name="Rectangle 9"/>
          <p:cNvSpPr txBox="1"/>
          <p:nvPr>
            <p:custDataLst>
              <p:tags r:id="rId18"/>
            </p:custDataLst>
          </p:nvPr>
        </p:nvSpPr>
        <p:spPr bwMode="gray">
          <a:xfrm>
            <a:off x="2766993" y="5034447"/>
            <a:ext cx="181186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/>
            </a:lvl1pPr>
            <a:lvl2pPr marL="197607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66481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26835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lvl="1">
              <a:buClr>
                <a:srgbClr val="000000"/>
              </a:buClr>
            </a:pPr>
            <a:r>
              <a:rPr lang="fr-FR" sz="1200" dirty="0"/>
              <a:t>Se préparer aux </a:t>
            </a:r>
            <a:r>
              <a:rPr lang="fr-FR" sz="1200" b="1" dirty="0"/>
              <a:t>exigences douanières et de dédouanement </a:t>
            </a:r>
            <a:r>
              <a:rPr lang="fr-FR" sz="1200" dirty="0" smtClean="0"/>
              <a:t>s’appliquant </a:t>
            </a:r>
            <a:r>
              <a:rPr lang="fr-FR" sz="1200" dirty="0"/>
              <a:t>à </a:t>
            </a:r>
            <a:r>
              <a:rPr lang="fr-FR" sz="1200" dirty="0" smtClean="0"/>
              <a:t>l’ECF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3" name="Rectangle 9"/>
          <p:cNvSpPr txBox="1"/>
          <p:nvPr>
            <p:custDataLst>
              <p:tags r:id="rId19"/>
            </p:custDataLst>
          </p:nvPr>
        </p:nvSpPr>
        <p:spPr bwMode="gray">
          <a:xfrm>
            <a:off x="6213490" y="1949409"/>
            <a:ext cx="239711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/>
            </a:lvl1pPr>
            <a:lvl2pPr marL="197607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66481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26835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lvl="1">
              <a:buClr>
                <a:srgbClr val="000000"/>
              </a:buClr>
              <a:buSzPct val="100000"/>
            </a:pPr>
            <a:r>
              <a:rPr lang="fr-CA" sz="1200" dirty="0">
                <a:solidFill>
                  <a:srgbClr val="000000"/>
                </a:solidFill>
                <a:cs typeface="Arial"/>
              </a:rPr>
              <a:t>À réception, effectuer une inspection « post-livraison »</a:t>
            </a:r>
          </a:p>
          <a:p>
            <a:pPr lvl="1">
              <a:buClr>
                <a:srgbClr val="000000"/>
              </a:buClr>
              <a:buSzPct val="100000"/>
            </a:pPr>
            <a:r>
              <a:rPr lang="fr-CA" sz="1200" dirty="0">
                <a:solidFill>
                  <a:srgbClr val="000000"/>
                </a:solidFill>
                <a:cs typeface="Arial"/>
              </a:rPr>
              <a:t>Effectuer un contrôle aléatoire pour évaluer la qualité des </a:t>
            </a:r>
            <a:r>
              <a:rPr lang="fr-CA" sz="1200" dirty="0" smtClean="0">
                <a:solidFill>
                  <a:srgbClr val="000000"/>
                </a:solidFill>
                <a:cs typeface="Arial"/>
              </a:rPr>
              <a:t>marchandises, vérifier </a:t>
            </a:r>
          </a:p>
          <a:p>
            <a:pPr marL="1588" lvl="1" indent="179388">
              <a:buClr>
                <a:srgbClr val="000000"/>
              </a:buClr>
              <a:buSzPct val="100000"/>
              <a:buNone/>
            </a:pPr>
            <a:r>
              <a:rPr lang="fr-CA" sz="1200" dirty="0">
                <a:solidFill>
                  <a:srgbClr val="000000"/>
                </a:solidFill>
                <a:cs typeface="Arial"/>
              </a:rPr>
              <a:t> </a:t>
            </a:r>
            <a:r>
              <a:rPr lang="fr-CA" sz="1200" dirty="0" smtClean="0">
                <a:solidFill>
                  <a:srgbClr val="000000"/>
                </a:solidFill>
                <a:cs typeface="Arial"/>
              </a:rPr>
              <a:t>- qu’elles n’ont </a:t>
            </a:r>
            <a:r>
              <a:rPr lang="fr-CA" sz="1200" dirty="0">
                <a:solidFill>
                  <a:srgbClr val="000000"/>
                </a:solidFill>
                <a:cs typeface="Arial"/>
              </a:rPr>
              <a:t>pas été endommagées </a:t>
            </a:r>
          </a:p>
          <a:p>
            <a:pPr marL="180975" lvl="1" indent="84138">
              <a:buClr>
                <a:srgbClr val="000000"/>
              </a:buClr>
              <a:buSzPct val="100000"/>
              <a:buNone/>
            </a:pPr>
            <a:r>
              <a:rPr lang="fr-CA" sz="1200" dirty="0" smtClean="0">
                <a:solidFill>
                  <a:srgbClr val="000000"/>
                </a:solidFill>
                <a:cs typeface="Arial"/>
              </a:rPr>
              <a:t>- qu’aucune </a:t>
            </a:r>
            <a:r>
              <a:rPr lang="fr-CA" sz="1200" dirty="0">
                <a:solidFill>
                  <a:srgbClr val="000000"/>
                </a:solidFill>
                <a:cs typeface="Arial"/>
              </a:rPr>
              <a:t>pièce ne manque</a:t>
            </a:r>
          </a:p>
        </p:txBody>
      </p:sp>
      <p:sp>
        <p:nvSpPr>
          <p:cNvPr id="64" name="Rectangle 9"/>
          <p:cNvSpPr txBox="1"/>
          <p:nvPr>
            <p:custDataLst>
              <p:tags r:id="rId20"/>
            </p:custDataLst>
          </p:nvPr>
        </p:nvSpPr>
        <p:spPr bwMode="gray">
          <a:xfrm>
            <a:off x="5070060" y="5017691"/>
            <a:ext cx="16693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/>
            </a:lvl1pPr>
            <a:lvl2pPr marL="197607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66481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26835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lvl="1">
              <a:buClrTx/>
              <a:buSzPct val="100000"/>
            </a:pPr>
            <a:r>
              <a:rPr lang="fr-CA" sz="1200" dirty="0">
                <a:solidFill>
                  <a:srgbClr val="FFFFFF"/>
                </a:solidFill>
                <a:cs typeface="Arial"/>
              </a:rPr>
              <a:t>Effectuer un suivi régulier pour assurer que le transport de </a:t>
            </a:r>
            <a:r>
              <a:rPr lang="fr-CA" sz="1200" dirty="0" smtClean="0">
                <a:solidFill>
                  <a:srgbClr val="FFFFFF"/>
                </a:solidFill>
                <a:cs typeface="Arial"/>
              </a:rPr>
              <a:t>l’ECF </a:t>
            </a:r>
            <a:r>
              <a:rPr lang="fr-CA" sz="1200" dirty="0">
                <a:solidFill>
                  <a:srgbClr val="FFFFFF"/>
                </a:solidFill>
                <a:cs typeface="Arial"/>
              </a:rPr>
              <a:t>se déroule sans encombre</a:t>
            </a:r>
          </a:p>
        </p:txBody>
      </p:sp>
      <p:sp>
        <p:nvSpPr>
          <p:cNvPr id="69" name="Freeform 68"/>
          <p:cNvSpPr/>
          <p:nvPr>
            <p:custDataLst>
              <p:tags r:id="rId21"/>
            </p:custDataLst>
          </p:nvPr>
        </p:nvSpPr>
        <p:spPr bwMode="gray">
          <a:xfrm>
            <a:off x="5490448" y="4330908"/>
            <a:ext cx="0" cy="609600"/>
          </a:xfrm>
          <a:custGeom>
            <a:avLst/>
            <a:gdLst>
              <a:gd name="connsiteX0" fmla="*/ 0 w 0"/>
              <a:gd name="connsiteY0" fmla="*/ 0 h 609600"/>
              <a:gd name="connsiteX1" fmla="*/ 0 w 0"/>
              <a:gd name="connsiteY1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>
            <a:solidFill>
              <a:srgbClr val="0058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20" tIns="45711" rIns="91420" bIns="45711" rtlCol="0" anchor="ctr"/>
          <a:lstStyle/>
          <a:p>
            <a:pPr algn="ctr">
              <a:buClr>
                <a:srgbClr val="000000"/>
              </a:buClr>
            </a:pPr>
            <a:endParaRPr lang="en-ZA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3" name="Isosceles Triangle 12"/>
          <p:cNvSpPr/>
          <p:nvPr>
            <p:custDataLst>
              <p:tags r:id="rId22"/>
            </p:custDataLst>
          </p:nvPr>
        </p:nvSpPr>
        <p:spPr bwMode="gray">
          <a:xfrm>
            <a:off x="7778330" y="5562600"/>
            <a:ext cx="222670" cy="191956"/>
          </a:xfrm>
          <a:prstGeom prst="triangle">
            <a:avLst/>
          </a:prstGeom>
          <a:solidFill>
            <a:srgbClr val="F7A731"/>
          </a:solidFill>
          <a:ln w="9525">
            <a:solidFill>
              <a:srgbClr val="F7A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>
              <a:buClr>
                <a:srgbClr val="000000"/>
              </a:buClr>
            </a:pPr>
            <a:endParaRPr lang="en-ZA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3" name="Title 1"/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7462471" y="5116670"/>
            <a:ext cx="85438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9298" algn="l"/>
              </a:tabLst>
              <a:defRPr sz="1900" b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US" sz="1200" dirty="0" smtClean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LIVRAISON</a:t>
            </a:r>
            <a:endParaRPr lang="en-ZA" sz="1200" dirty="0">
              <a:solidFill>
                <a:schemeClr val="bg1"/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75" name="Picture 3" descr="C:\Users\Uche.Solina\Desktop\Pictures Kano vscm\20140218_124028.jpg"/>
          <p:cNvPicPr preferRelativeResize="0">
            <a:picLocks noChangeArrowheads="1"/>
          </p:cNvPicPr>
          <p:nvPr>
            <p:custDataLst>
              <p:tags r:id="rId24"/>
            </p:custDataLst>
          </p:nvPr>
        </p:nvPicPr>
        <p:blipFill>
          <a:blip r:embed="rId45" cstate="print"/>
          <a:srcRect/>
          <a:stretch>
            <a:fillRect/>
          </a:stretch>
        </p:blipFill>
        <p:spPr bwMode="gray">
          <a:xfrm>
            <a:off x="251150" y="4724400"/>
            <a:ext cx="2020392" cy="1495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 cmpd="sng">
            <a:solidFill>
              <a:srgbClr val="00589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Freeform 18"/>
          <p:cNvSpPr/>
          <p:nvPr>
            <p:custDataLst>
              <p:tags r:id="rId25"/>
            </p:custDataLst>
          </p:nvPr>
        </p:nvSpPr>
        <p:spPr bwMode="gray">
          <a:xfrm>
            <a:off x="1930402" y="4339026"/>
            <a:ext cx="1693333" cy="601133"/>
          </a:xfrm>
          <a:custGeom>
            <a:avLst/>
            <a:gdLst>
              <a:gd name="connsiteX0" fmla="*/ 0 w 1693333"/>
              <a:gd name="connsiteY0" fmla="*/ 0 h 601133"/>
              <a:gd name="connsiteX1" fmla="*/ 0 w 1693333"/>
              <a:gd name="connsiteY1" fmla="*/ 186266 h 601133"/>
              <a:gd name="connsiteX2" fmla="*/ 1693333 w 1693333"/>
              <a:gd name="connsiteY2" fmla="*/ 186266 h 601133"/>
              <a:gd name="connsiteX3" fmla="*/ 1693333 w 1693333"/>
              <a:gd name="connsiteY3" fmla="*/ 601133 h 60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3333" h="601133">
                <a:moveTo>
                  <a:pt x="0" y="0"/>
                </a:moveTo>
                <a:lnTo>
                  <a:pt x="0" y="186266"/>
                </a:lnTo>
                <a:lnTo>
                  <a:pt x="1693333" y="186266"/>
                </a:lnTo>
                <a:lnTo>
                  <a:pt x="1693333" y="601133"/>
                </a:lnTo>
              </a:path>
            </a:pathLst>
          </a:custGeom>
          <a:ln>
            <a:solidFill>
              <a:srgbClr val="00589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20" tIns="45711" rIns="91420" bIns="45711" rtlCol="0" anchor="ctr"/>
          <a:lstStyle/>
          <a:p>
            <a:pPr algn="ctr">
              <a:buClr>
                <a:srgbClr val="000000"/>
              </a:buClr>
            </a:pPr>
            <a:endParaRPr lang="en-ZA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3" name="Rectangle 4"/>
          <p:cNvSpPr txBox="1"/>
          <p:nvPr>
            <p:custDataLst>
              <p:tags r:id="rId26"/>
            </p:custDataLst>
          </p:nvPr>
        </p:nvSpPr>
        <p:spPr>
          <a:xfrm>
            <a:off x="7350460" y="5827295"/>
            <a:ext cx="14620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/>
            </a:lvl1pPr>
            <a:lvl2pPr marL="197607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66481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26835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>
              <a:buClr>
                <a:srgbClr val="339966"/>
              </a:buClr>
            </a:pPr>
            <a:r>
              <a:rPr lang="fr-CA" sz="1000" b="1" dirty="0">
                <a:solidFill>
                  <a:schemeClr val="bg1">
                    <a:lumMod val="50000"/>
                  </a:schemeClr>
                </a:solidFill>
                <a:cs typeface="Arial"/>
              </a:rPr>
              <a:t>ICP : </a:t>
            </a:r>
            <a:r>
              <a:rPr lang="fr-CA" sz="1000" b="1" dirty="0">
                <a:solidFill>
                  <a:srgbClr val="FF0000"/>
                </a:solidFill>
                <a:cs typeface="Arial"/>
              </a:rPr>
              <a:t>livraison de toutes les pièces en temps voulu</a:t>
            </a:r>
          </a:p>
        </p:txBody>
      </p:sp>
      <p:sp>
        <p:nvSpPr>
          <p:cNvPr id="40" name="TextBox 39"/>
          <p:cNvSpPr txBox="1"/>
          <p:nvPr>
            <p:custDataLst>
              <p:tags r:id="rId27"/>
            </p:custDataLst>
          </p:nvPr>
        </p:nvSpPr>
        <p:spPr>
          <a:xfrm>
            <a:off x="4419600" y="665202"/>
            <a:ext cx="10846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1200" b="1" dirty="0" err="1" smtClean="0">
                <a:latin typeface="Arial"/>
                <a:cs typeface="Arial"/>
              </a:rPr>
              <a:t>Responsabilité</a:t>
            </a:r>
            <a:r>
              <a:rPr lang="en-GB" sz="1200" b="1" dirty="0" smtClean="0">
                <a:latin typeface="Arial"/>
                <a:cs typeface="Arial"/>
              </a:rPr>
              <a:t> de </a:t>
            </a:r>
            <a:r>
              <a:rPr lang="en-GB" sz="1200" b="1" dirty="0" err="1" smtClean="0">
                <a:latin typeface="Arial"/>
                <a:cs typeface="Arial"/>
              </a:rPr>
              <a:t>l’UNICEF</a:t>
            </a:r>
            <a:endParaRPr lang="en-GB" sz="1200" b="1" dirty="0" smtClean="0"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>
            <p:custDataLst>
              <p:tags r:id="rId28"/>
            </p:custDataLst>
          </p:nvPr>
        </p:nvSpPr>
        <p:spPr>
          <a:xfrm>
            <a:off x="6090181" y="696056"/>
            <a:ext cx="11357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1200" b="1" dirty="0" err="1" smtClean="0">
                <a:latin typeface="Arial"/>
                <a:cs typeface="Arial"/>
              </a:rPr>
              <a:t>Responsabilité</a:t>
            </a:r>
            <a:r>
              <a:rPr lang="en-GB" sz="1200" b="1" dirty="0" smtClean="0">
                <a:latin typeface="Arial"/>
                <a:cs typeface="Arial"/>
              </a:rPr>
              <a:t> du </a:t>
            </a:r>
            <a:r>
              <a:rPr lang="en-GB" sz="1200" b="1" dirty="0" err="1" smtClean="0">
                <a:latin typeface="Arial"/>
                <a:cs typeface="Arial"/>
              </a:rPr>
              <a:t>MdS</a:t>
            </a:r>
            <a:endParaRPr lang="en-GB" sz="1200" b="1" dirty="0" smtClean="0">
              <a:latin typeface="Arial"/>
              <a:cs typeface="Arial"/>
            </a:endParaRPr>
          </a:p>
        </p:txBody>
      </p:sp>
      <p:sp>
        <p:nvSpPr>
          <p:cNvPr id="47" name="TextBox 46"/>
          <p:cNvSpPr txBox="1"/>
          <p:nvPr>
            <p:custDataLst>
              <p:tags r:id="rId29"/>
            </p:custDataLst>
          </p:nvPr>
        </p:nvSpPr>
        <p:spPr>
          <a:xfrm>
            <a:off x="2729546" y="707648"/>
            <a:ext cx="1091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1200" b="1" dirty="0" err="1" smtClean="0">
                <a:latin typeface="Arial"/>
                <a:cs typeface="Arial"/>
              </a:rPr>
              <a:t>Responsabilité</a:t>
            </a:r>
            <a:r>
              <a:rPr lang="en-GB" sz="1200" b="1" dirty="0" smtClean="0">
                <a:latin typeface="Arial"/>
                <a:cs typeface="Arial"/>
              </a:rPr>
              <a:t> du </a:t>
            </a:r>
            <a:r>
              <a:rPr lang="en-GB" sz="1200" b="1" dirty="0" err="1" smtClean="0">
                <a:latin typeface="Arial"/>
                <a:cs typeface="Arial"/>
              </a:rPr>
              <a:t>fournisseur</a:t>
            </a:r>
            <a:endParaRPr lang="en-GB" sz="1200" b="1" dirty="0" smtClean="0">
              <a:latin typeface="Arial"/>
              <a:cs typeface="Arial"/>
            </a:endParaRPr>
          </a:p>
        </p:txBody>
      </p:sp>
      <p:sp>
        <p:nvSpPr>
          <p:cNvPr id="52" name="Rectangle 6"/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7692909" y="4004028"/>
            <a:ext cx="365759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en-US" sz="1100" b="1" kern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0</a:t>
            </a:r>
          </a:p>
        </p:txBody>
      </p:sp>
      <p:sp>
        <p:nvSpPr>
          <p:cNvPr id="60" name="Rectangle 6"/>
          <p:cNvSpPr txBox="1">
            <a:spLocks/>
          </p:cNvSpPr>
          <p:nvPr>
            <p:custDataLst>
              <p:tags r:id="rId31"/>
            </p:custDataLst>
          </p:nvPr>
        </p:nvSpPr>
        <p:spPr>
          <a:xfrm>
            <a:off x="5307568" y="4004028"/>
            <a:ext cx="365759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en-US" sz="1100" b="1" kern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2</a:t>
            </a:r>
          </a:p>
        </p:txBody>
      </p:sp>
      <p:sp>
        <p:nvSpPr>
          <p:cNvPr id="65" name="Rectangle 6"/>
          <p:cNvSpPr txBox="1">
            <a:spLocks/>
          </p:cNvSpPr>
          <p:nvPr>
            <p:custDataLst>
              <p:tags r:id="rId32"/>
            </p:custDataLst>
          </p:nvPr>
        </p:nvSpPr>
        <p:spPr>
          <a:xfrm>
            <a:off x="1747522" y="4004028"/>
            <a:ext cx="365759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en-US" sz="1100" b="1" kern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5</a:t>
            </a:r>
          </a:p>
        </p:txBody>
      </p:sp>
      <p:sp>
        <p:nvSpPr>
          <p:cNvPr id="66" name="Rectangle 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2924389" y="4004028"/>
            <a:ext cx="365759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en-US" sz="1100" b="1" dirty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4</a:t>
            </a:r>
            <a:endParaRPr lang="en-US" sz="1100" b="1" kern="1200" dirty="0" smtClean="0">
              <a:solidFill>
                <a:srgbClr val="1F1F1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67" name="Rectangle 6"/>
          <p:cNvSpPr txBox="1">
            <a:spLocks/>
          </p:cNvSpPr>
          <p:nvPr>
            <p:custDataLst>
              <p:tags r:id="rId34"/>
            </p:custDataLst>
          </p:nvPr>
        </p:nvSpPr>
        <p:spPr>
          <a:xfrm>
            <a:off x="570654" y="4004028"/>
            <a:ext cx="365759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en-US" sz="1100" b="1" kern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6</a:t>
            </a:r>
          </a:p>
        </p:txBody>
      </p:sp>
      <p:sp>
        <p:nvSpPr>
          <p:cNvPr id="68" name="Rectangle 67"/>
          <p:cNvSpPr/>
          <p:nvPr>
            <p:custDataLst>
              <p:tags r:id="rId35"/>
            </p:custDataLst>
          </p:nvPr>
        </p:nvSpPr>
        <p:spPr bwMode="gray">
          <a:xfrm>
            <a:off x="5654040" y="680442"/>
            <a:ext cx="365760" cy="365760"/>
          </a:xfrm>
          <a:prstGeom prst="rect">
            <a:avLst/>
          </a:prstGeom>
          <a:solidFill>
            <a:srgbClr val="C2DBE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>
              <a:buClr>
                <a:srgbClr val="000000"/>
              </a:buClr>
            </a:pPr>
            <a:endParaRPr lang="en-ZA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1" name="Rectangle 70"/>
          <p:cNvSpPr/>
          <p:nvPr>
            <p:custDataLst>
              <p:tags r:id="rId36"/>
            </p:custDataLst>
          </p:nvPr>
        </p:nvSpPr>
        <p:spPr bwMode="gray">
          <a:xfrm>
            <a:off x="3978448" y="680442"/>
            <a:ext cx="365760" cy="365760"/>
          </a:xfrm>
          <a:prstGeom prst="rect">
            <a:avLst/>
          </a:prstGeom>
          <a:solidFill>
            <a:srgbClr val="00589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>
              <a:buClr>
                <a:srgbClr val="000000"/>
              </a:buClr>
            </a:pPr>
            <a:endParaRPr lang="en-ZA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4" name="Rectangle 73"/>
          <p:cNvSpPr/>
          <p:nvPr>
            <p:custDataLst>
              <p:tags r:id="rId37"/>
            </p:custDataLst>
          </p:nvPr>
        </p:nvSpPr>
        <p:spPr bwMode="gray">
          <a:xfrm>
            <a:off x="2286000" y="680442"/>
            <a:ext cx="365760" cy="365760"/>
          </a:xfrm>
          <a:prstGeom prst="rect">
            <a:avLst/>
          </a:prstGeom>
          <a:solidFill>
            <a:srgbClr val="99C837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>
              <a:buClr>
                <a:srgbClr val="000000"/>
              </a:buClr>
            </a:pPr>
            <a:endParaRPr lang="en-ZA" sz="14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6" name="Rectangle 75"/>
          <p:cNvSpPr/>
          <p:nvPr>
            <p:custDataLst>
              <p:tags r:id="rId38"/>
            </p:custDataLst>
          </p:nvPr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77" name="Title 1"/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656182" y="106680"/>
            <a:ext cx="84878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152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fr-CA" sz="2000" b="1" dirty="0">
                <a:solidFill>
                  <a:srgbClr val="FFFFFF"/>
                </a:solidFill>
                <a:latin typeface="Arial Narrow"/>
                <a:cs typeface="Arial Narrow"/>
              </a:rPr>
              <a:t>Étapes nécessaires à la livraison en toute sécurité de </a:t>
            </a:r>
            <a:r>
              <a:rPr lang="fr-CA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l’ECF </a:t>
            </a:r>
            <a:r>
              <a:rPr lang="fr-CA" sz="2000" b="1" dirty="0">
                <a:solidFill>
                  <a:srgbClr val="FFFFFF"/>
                </a:solidFill>
                <a:latin typeface="Arial Narrow"/>
                <a:cs typeface="Arial Narrow"/>
              </a:rPr>
              <a:t>dans le pays bénéficiaire</a:t>
            </a:r>
            <a:endParaRPr lang="en-US" sz="20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78" name="Picture 77"/>
          <p:cNvPicPr>
            <a:picLocks/>
          </p:cNvPicPr>
          <p:nvPr>
            <p:custDataLst>
              <p:tags r:id="rId40"/>
            </p:custDataLst>
          </p:nvPr>
        </p:nvPicPr>
        <p:blipFill>
          <a:blip r:embed="rId46"/>
          <a:stretch>
            <a:fillRect/>
          </a:stretch>
        </p:blipFill>
        <p:spPr>
          <a:xfrm>
            <a:off x="0" y="1214364"/>
            <a:ext cx="9144000" cy="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ject 5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041254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5" name="think-cell Slide" r:id="rId30" imgW="360" imgH="360" progId="TCLayout.ActiveDocument.1">
                  <p:embed/>
                </p:oleObj>
              </mc:Choice>
              <mc:Fallback>
                <p:oleObj name="think-cell Slide" r:id="rId30" imgW="360" imgH="360" progId="TCLayout.ActiveDocument.1">
                  <p:embed/>
                  <p:pic>
                    <p:nvPicPr>
                      <p:cNvPr id="0" name="Picture 8"/>
                      <p:cNvPicPr>
                        <a:picLocks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Freeform 36"/>
          <p:cNvSpPr/>
          <p:nvPr>
            <p:custDataLst>
              <p:tags r:id="rId3"/>
            </p:custDataLst>
          </p:nvPr>
        </p:nvSpPr>
        <p:spPr bwMode="gray">
          <a:xfrm>
            <a:off x="4740185" y="4094961"/>
            <a:ext cx="0" cy="609600"/>
          </a:xfrm>
          <a:custGeom>
            <a:avLst/>
            <a:gdLst>
              <a:gd name="connsiteX0" fmla="*/ 0 w 0"/>
              <a:gd name="connsiteY0" fmla="*/ 0 h 609600"/>
              <a:gd name="connsiteX1" fmla="*/ 0 w 0"/>
              <a:gd name="connsiteY1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9525" cmpd="sng">
            <a:solidFill>
              <a:srgbClr val="00589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1" rIns="91420" bIns="45711" rtlCol="0" anchor="ctr"/>
          <a:lstStyle/>
          <a:p>
            <a:pPr algn="ctr" rtl="0"/>
            <a:endParaRPr lang="en-ZA" kern="1200" dirty="0">
              <a:solidFill>
                <a:schemeClr val="tx1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Freeform 10"/>
          <p:cNvSpPr/>
          <p:nvPr>
            <p:custDataLst>
              <p:tags r:id="rId4"/>
            </p:custDataLst>
          </p:nvPr>
        </p:nvSpPr>
        <p:spPr bwMode="gray">
          <a:xfrm>
            <a:off x="753534" y="3197368"/>
            <a:ext cx="0" cy="609600"/>
          </a:xfrm>
          <a:custGeom>
            <a:avLst/>
            <a:gdLst>
              <a:gd name="connsiteX0" fmla="*/ 0 w 0"/>
              <a:gd name="connsiteY0" fmla="*/ 0 h 609600"/>
              <a:gd name="connsiteX1" fmla="*/ 0 w 0"/>
              <a:gd name="connsiteY1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9525" cmpd="sng">
            <a:solidFill>
              <a:srgbClr val="00589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1" rIns="91420" bIns="45711" rtlCol="0" anchor="ctr"/>
          <a:lstStyle/>
          <a:p>
            <a:pPr algn="ctr" rtl="0"/>
            <a:endParaRPr lang="en-ZA" kern="1200" dirty="0">
              <a:solidFill>
                <a:schemeClr val="tx1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Freeform 37"/>
          <p:cNvSpPr/>
          <p:nvPr>
            <p:custDataLst>
              <p:tags r:id="rId5"/>
            </p:custDataLst>
          </p:nvPr>
        </p:nvSpPr>
        <p:spPr bwMode="gray">
          <a:xfrm>
            <a:off x="5674037" y="3206052"/>
            <a:ext cx="0" cy="609600"/>
          </a:xfrm>
          <a:custGeom>
            <a:avLst/>
            <a:gdLst>
              <a:gd name="connsiteX0" fmla="*/ 0 w 0"/>
              <a:gd name="connsiteY0" fmla="*/ 0 h 609600"/>
              <a:gd name="connsiteX1" fmla="*/ 0 w 0"/>
              <a:gd name="connsiteY1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9525" cmpd="sng">
            <a:solidFill>
              <a:srgbClr val="00589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1" rIns="91420" bIns="45711" rtlCol="0" anchor="ctr"/>
          <a:lstStyle/>
          <a:p>
            <a:pPr algn="ctr" rtl="0"/>
            <a:endParaRPr lang="en-ZA" kern="1200" dirty="0">
              <a:solidFill>
                <a:schemeClr val="tx1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Freeform 43"/>
          <p:cNvSpPr/>
          <p:nvPr>
            <p:custDataLst>
              <p:tags r:id="rId6"/>
            </p:custDataLst>
          </p:nvPr>
        </p:nvSpPr>
        <p:spPr bwMode="gray">
          <a:xfrm>
            <a:off x="7863939" y="3197368"/>
            <a:ext cx="0" cy="609600"/>
          </a:xfrm>
          <a:custGeom>
            <a:avLst/>
            <a:gdLst>
              <a:gd name="connsiteX0" fmla="*/ 0 w 0"/>
              <a:gd name="connsiteY0" fmla="*/ 0 h 609600"/>
              <a:gd name="connsiteX1" fmla="*/ 0 w 0"/>
              <a:gd name="connsiteY1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9525" cmpd="sng">
            <a:solidFill>
              <a:srgbClr val="00589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1" rIns="91420" bIns="45711" rtlCol="0" anchor="ctr"/>
          <a:lstStyle/>
          <a:p>
            <a:pPr algn="ctr" rtl="0"/>
            <a:endParaRPr lang="en-ZA" kern="1200" dirty="0">
              <a:solidFill>
                <a:schemeClr val="tx1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Freeform 3"/>
          <p:cNvSpPr/>
          <p:nvPr>
            <p:custDataLst>
              <p:tags r:id="rId7"/>
            </p:custDataLst>
          </p:nvPr>
        </p:nvSpPr>
        <p:spPr bwMode="gray">
          <a:xfrm flipH="1">
            <a:off x="203200" y="3959650"/>
            <a:ext cx="8610600" cy="0"/>
          </a:xfrm>
          <a:custGeom>
            <a:avLst/>
            <a:gdLst>
              <a:gd name="connsiteX0" fmla="*/ 0 w 8610600"/>
              <a:gd name="connsiteY0" fmla="*/ 0 h 0"/>
              <a:gd name="connsiteX1" fmla="*/ 8610600 w 86106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10600">
                <a:moveTo>
                  <a:pt x="0" y="0"/>
                </a:moveTo>
                <a:lnTo>
                  <a:pt x="8610600" y="0"/>
                </a:lnTo>
              </a:path>
            </a:pathLst>
          </a:custGeom>
          <a:ln w="76200">
            <a:solidFill>
              <a:srgbClr val="00589F"/>
            </a:solidFill>
            <a:headEnd type="triangle" w="lg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1" rIns="91420" bIns="45711" rtlCol="0" anchor="ctr"/>
          <a:lstStyle/>
          <a:p>
            <a:pPr algn="ctr" rtl="0"/>
            <a:endParaRPr lang="en-ZA" kern="1200" dirty="0">
              <a:solidFill>
                <a:schemeClr val="tx1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Rectangle 7"/>
          <p:cNvSpPr/>
          <p:nvPr>
            <p:custDataLst>
              <p:tags r:id="rId8"/>
            </p:custDataLst>
          </p:nvPr>
        </p:nvSpPr>
        <p:spPr bwMode="gray">
          <a:xfrm>
            <a:off x="203200" y="2133600"/>
            <a:ext cx="2540000" cy="1244598"/>
          </a:xfrm>
          <a:prstGeom prst="rect">
            <a:avLst/>
          </a:prstGeom>
          <a:solidFill>
            <a:schemeClr val="bg1"/>
          </a:solidFill>
          <a:ln w="19050">
            <a:solidFill>
              <a:srgbClr val="0058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ZA" dirty="0">
              <a:solidFill>
                <a:schemeClr val="tx1"/>
              </a:solidFill>
              <a:latin typeface="Arial"/>
              <a:ea typeface="ＭＳ Ｐゴシック"/>
            </a:endParaRPr>
          </a:p>
        </p:txBody>
      </p:sp>
      <p:sp>
        <p:nvSpPr>
          <p:cNvPr id="9" name="Rectangle 9"/>
          <p:cNvSpPr txBox="1"/>
          <p:nvPr>
            <p:custDataLst>
              <p:tags r:id="rId9"/>
            </p:custDataLst>
          </p:nvPr>
        </p:nvSpPr>
        <p:spPr bwMode="gray">
          <a:xfrm>
            <a:off x="457200" y="2438400"/>
            <a:ext cx="200205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/>
            </a:lvl1pPr>
            <a:lvl2pPr marL="197607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66481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26835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lvl="1">
              <a:buClrTx/>
              <a:buSzPct val="100000"/>
            </a:pPr>
            <a:r>
              <a:rPr lang="fr-CA" sz="1300" dirty="0"/>
              <a:t>Vérifier que la </a:t>
            </a:r>
            <a:r>
              <a:rPr lang="fr-CA" sz="1300" b="1" dirty="0"/>
              <a:t>liste des établissements </a:t>
            </a:r>
            <a:r>
              <a:rPr lang="fr-CA" sz="1300" dirty="0"/>
              <a:t>est toujours valide</a:t>
            </a:r>
            <a:endParaRPr lang="en-GB" sz="1300" dirty="0" smtClean="0">
              <a:latin typeface="Arial"/>
              <a:ea typeface="ＭＳ Ｐゴシック"/>
            </a:endParaRPr>
          </a:p>
        </p:txBody>
      </p:sp>
      <p:sp>
        <p:nvSpPr>
          <p:cNvPr id="56" name="Rectangle 55"/>
          <p:cNvSpPr/>
          <p:nvPr>
            <p:custDataLst>
              <p:tags r:id="rId10"/>
            </p:custDataLst>
          </p:nvPr>
        </p:nvSpPr>
        <p:spPr bwMode="gray">
          <a:xfrm>
            <a:off x="3860864" y="4597402"/>
            <a:ext cx="4185953" cy="1144811"/>
          </a:xfrm>
          <a:prstGeom prst="rect">
            <a:avLst/>
          </a:prstGeom>
          <a:solidFill>
            <a:schemeClr val="bg1"/>
          </a:solidFill>
          <a:ln w="19050">
            <a:solidFill>
              <a:srgbClr val="0058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ZA" dirty="0">
              <a:solidFill>
                <a:schemeClr val="tx1"/>
              </a:solidFill>
              <a:latin typeface="Arial"/>
              <a:ea typeface="ＭＳ Ｐゴシック"/>
            </a:endParaRPr>
          </a:p>
        </p:txBody>
      </p:sp>
      <p:sp>
        <p:nvSpPr>
          <p:cNvPr id="62" name="Rectangle 9"/>
          <p:cNvSpPr txBox="1"/>
          <p:nvPr>
            <p:custDataLst>
              <p:tags r:id="rId11"/>
            </p:custDataLst>
          </p:nvPr>
        </p:nvSpPr>
        <p:spPr bwMode="gray">
          <a:xfrm>
            <a:off x="4113941" y="4720758"/>
            <a:ext cx="349006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/>
            </a:lvl1pPr>
            <a:lvl2pPr marL="197607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66481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26835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lvl="1">
              <a:buClrTx/>
              <a:buSzPct val="100000"/>
            </a:pPr>
            <a:r>
              <a:rPr lang="fr-CA" sz="1300" dirty="0"/>
              <a:t>Communiquer avec les </a:t>
            </a:r>
            <a:r>
              <a:rPr lang="fr-CA" sz="1300" b="1" dirty="0"/>
              <a:t>responsables</a:t>
            </a:r>
            <a:r>
              <a:rPr lang="fr-CA" sz="1300" dirty="0"/>
              <a:t> du district pour vous assurer que le programme est bien compris</a:t>
            </a:r>
          </a:p>
          <a:p>
            <a:pPr lvl="1">
              <a:buClrTx/>
              <a:buSzPct val="100000"/>
            </a:pPr>
            <a:r>
              <a:rPr lang="fr-CA" sz="1300" dirty="0"/>
              <a:t>Informer les </a:t>
            </a:r>
            <a:r>
              <a:rPr lang="fr-CA" sz="1300" b="1" dirty="0"/>
              <a:t>établissements </a:t>
            </a:r>
            <a:r>
              <a:rPr lang="fr-CA" sz="1300" dirty="0" smtClean="0"/>
              <a:t>qu’ils </a:t>
            </a:r>
            <a:r>
              <a:rPr lang="fr-CA" sz="1300" dirty="0"/>
              <a:t>ont été sélectionnés </a:t>
            </a:r>
          </a:p>
        </p:txBody>
      </p:sp>
      <p:sp>
        <p:nvSpPr>
          <p:cNvPr id="39" name="Rectangle 38"/>
          <p:cNvSpPr/>
          <p:nvPr>
            <p:custDataLst>
              <p:tags r:id="rId12"/>
            </p:custDataLst>
          </p:nvPr>
        </p:nvSpPr>
        <p:spPr bwMode="gray">
          <a:xfrm>
            <a:off x="2971800" y="1600201"/>
            <a:ext cx="3452626" cy="1777998"/>
          </a:xfrm>
          <a:prstGeom prst="rect">
            <a:avLst/>
          </a:prstGeom>
          <a:solidFill>
            <a:schemeClr val="bg1"/>
          </a:solidFill>
          <a:ln w="19050">
            <a:solidFill>
              <a:srgbClr val="0058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ZA" dirty="0">
              <a:solidFill>
                <a:schemeClr val="tx1"/>
              </a:solidFill>
              <a:latin typeface="Arial"/>
              <a:ea typeface="ＭＳ Ｐゴシック"/>
            </a:endParaRPr>
          </a:p>
        </p:txBody>
      </p:sp>
      <p:sp>
        <p:nvSpPr>
          <p:cNvPr id="40" name="Rectangle 9"/>
          <p:cNvSpPr txBox="1"/>
          <p:nvPr>
            <p:custDataLst>
              <p:tags r:id="rId13"/>
            </p:custDataLst>
          </p:nvPr>
        </p:nvSpPr>
        <p:spPr bwMode="gray">
          <a:xfrm>
            <a:off x="3262763" y="1904999"/>
            <a:ext cx="2960236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/>
            </a:lvl1pPr>
            <a:lvl2pPr marL="197607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66481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26835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lvl="1">
              <a:buClrTx/>
              <a:buSzPct val="100000"/>
            </a:pPr>
            <a:r>
              <a:rPr lang="fr-CA" sz="1300" dirty="0"/>
              <a:t>Identifier le </a:t>
            </a:r>
            <a:r>
              <a:rPr lang="fr-CA" sz="1300" b="1" dirty="0"/>
              <a:t>personnel</a:t>
            </a:r>
            <a:r>
              <a:rPr lang="fr-CA" sz="1300" dirty="0"/>
              <a:t> local qui participera aux activités </a:t>
            </a:r>
            <a:r>
              <a:rPr lang="fr-CA" sz="1300" dirty="0" smtClean="0"/>
              <a:t>d’installation </a:t>
            </a:r>
            <a:r>
              <a:rPr lang="fr-CA" sz="1300" dirty="0"/>
              <a:t>et sera chargé de leur suivi </a:t>
            </a:r>
          </a:p>
          <a:p>
            <a:pPr lvl="1">
              <a:buClrTx/>
              <a:buSzPct val="100000"/>
            </a:pPr>
            <a:r>
              <a:rPr lang="fr-CA" sz="1300" dirty="0"/>
              <a:t>Collaborer avec la communauté pour parvenir à un accord sur le maintien en état de </a:t>
            </a:r>
            <a:r>
              <a:rPr lang="fr-CA" sz="1300" dirty="0" smtClean="0"/>
              <a:t>l’ECF</a:t>
            </a:r>
            <a:endParaRPr lang="fr-CA" sz="1300" dirty="0"/>
          </a:p>
        </p:txBody>
      </p:sp>
      <p:sp>
        <p:nvSpPr>
          <p:cNvPr id="45" name="Rectangle 44"/>
          <p:cNvSpPr/>
          <p:nvPr>
            <p:custDataLst>
              <p:tags r:id="rId14"/>
            </p:custDataLst>
          </p:nvPr>
        </p:nvSpPr>
        <p:spPr bwMode="gray">
          <a:xfrm>
            <a:off x="6692293" y="2133600"/>
            <a:ext cx="2121507" cy="1244598"/>
          </a:xfrm>
          <a:prstGeom prst="rect">
            <a:avLst/>
          </a:prstGeom>
          <a:solidFill>
            <a:schemeClr val="bg1"/>
          </a:solidFill>
          <a:ln w="19050">
            <a:solidFill>
              <a:srgbClr val="0058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ZA" dirty="0">
              <a:solidFill>
                <a:schemeClr val="tx1"/>
              </a:solidFill>
              <a:latin typeface="Arial"/>
              <a:ea typeface="ＭＳ Ｐゴシック"/>
            </a:endParaRPr>
          </a:p>
        </p:txBody>
      </p:sp>
      <p:sp>
        <p:nvSpPr>
          <p:cNvPr id="46" name="Rectangle 9"/>
          <p:cNvSpPr txBox="1"/>
          <p:nvPr>
            <p:custDataLst>
              <p:tags r:id="rId15"/>
            </p:custDataLst>
          </p:nvPr>
        </p:nvSpPr>
        <p:spPr bwMode="gray">
          <a:xfrm>
            <a:off x="6835871" y="2438400"/>
            <a:ext cx="177473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/>
            </a:lvl1pPr>
            <a:lvl2pPr marL="197607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66481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26835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lvl="1">
              <a:buClrTx/>
              <a:buSzPct val="100000"/>
            </a:pPr>
            <a:r>
              <a:rPr lang="fr-CA" sz="1300" dirty="0" smtClean="0"/>
              <a:t>S’assurer </a:t>
            </a:r>
            <a:r>
              <a:rPr lang="fr-CA" sz="1300" dirty="0"/>
              <a:t>que tout le personnel requis sera présent lors de </a:t>
            </a:r>
            <a:r>
              <a:rPr lang="fr-CA" sz="1300" dirty="0" smtClean="0"/>
              <a:t>l’installation</a:t>
            </a:r>
            <a:endParaRPr lang="en-US" sz="1300" dirty="0" smtClean="0">
              <a:latin typeface="Arial"/>
              <a:ea typeface="ＭＳ Ｐゴシック"/>
            </a:endParaRPr>
          </a:p>
        </p:txBody>
      </p:sp>
      <p:sp>
        <p:nvSpPr>
          <p:cNvPr id="23" name="Rectangle 22"/>
          <p:cNvSpPr/>
          <p:nvPr>
            <p:custDataLst>
              <p:tags r:id="rId16"/>
            </p:custDataLst>
          </p:nvPr>
        </p:nvSpPr>
        <p:spPr bwMode="gray">
          <a:xfrm>
            <a:off x="270996" y="4597402"/>
            <a:ext cx="3234203" cy="1144811"/>
          </a:xfrm>
          <a:prstGeom prst="rect">
            <a:avLst/>
          </a:prstGeom>
          <a:solidFill>
            <a:schemeClr val="bg1"/>
          </a:solidFill>
          <a:ln w="19050">
            <a:solidFill>
              <a:srgbClr val="0058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>
              <a:buSzPct val="100000"/>
            </a:pPr>
            <a:endParaRPr lang="en-ZA" sz="1300" dirty="0">
              <a:solidFill>
                <a:schemeClr val="tx1"/>
              </a:solidFill>
              <a:latin typeface="Arial"/>
              <a:ea typeface="ＭＳ Ｐゴシック"/>
            </a:endParaRPr>
          </a:p>
        </p:txBody>
      </p:sp>
      <p:sp>
        <p:nvSpPr>
          <p:cNvPr id="25" name="Freeform 24"/>
          <p:cNvSpPr/>
          <p:nvPr>
            <p:custDataLst>
              <p:tags r:id="rId17"/>
            </p:custDataLst>
          </p:nvPr>
        </p:nvSpPr>
        <p:spPr bwMode="gray">
          <a:xfrm flipH="1">
            <a:off x="1814699" y="4099938"/>
            <a:ext cx="467458" cy="497463"/>
          </a:xfrm>
          <a:custGeom>
            <a:avLst/>
            <a:gdLst>
              <a:gd name="connsiteX0" fmla="*/ 0 w 0"/>
              <a:gd name="connsiteY0" fmla="*/ 0 h 609600"/>
              <a:gd name="connsiteX1" fmla="*/ 0 w 0"/>
              <a:gd name="connsiteY1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9525" cmpd="sng">
            <a:solidFill>
              <a:srgbClr val="00589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1" rIns="91420" bIns="45711" rtlCol="0" anchor="ctr"/>
          <a:lstStyle/>
          <a:p>
            <a:pPr algn="ctr" rtl="0"/>
            <a:endParaRPr lang="en-ZA" kern="1200" dirty="0">
              <a:solidFill>
                <a:schemeClr val="tx1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Rectangle 6"/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7681059" y="3776770"/>
            <a:ext cx="365759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en-US" sz="1100" b="1" kern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1</a:t>
            </a:r>
          </a:p>
        </p:txBody>
      </p:sp>
      <p:sp>
        <p:nvSpPr>
          <p:cNvPr id="31" name="Rectangle 6"/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5491157" y="3773547"/>
            <a:ext cx="365759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en-US" sz="1100" b="1" kern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3</a:t>
            </a:r>
          </a:p>
        </p:txBody>
      </p:sp>
      <p:sp>
        <p:nvSpPr>
          <p:cNvPr id="32" name="Rectangle 6"/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2093496" y="3776770"/>
            <a:ext cx="365759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en-US" sz="1100" b="1" kern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5</a:t>
            </a:r>
          </a:p>
        </p:txBody>
      </p:sp>
      <p:sp>
        <p:nvSpPr>
          <p:cNvPr id="34" name="Rectangle 6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4572000" y="3773547"/>
            <a:ext cx="365759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en-US" sz="1100" b="1" dirty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4</a:t>
            </a:r>
            <a:endParaRPr lang="en-US" sz="1100" b="1" kern="1200" dirty="0" smtClean="0">
              <a:solidFill>
                <a:srgbClr val="1F1F1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1" name="Rectangle 6"/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571369" y="3776770"/>
            <a:ext cx="365759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en-US" sz="1100" b="1" kern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6</a:t>
            </a:r>
          </a:p>
        </p:txBody>
      </p:sp>
      <p:sp>
        <p:nvSpPr>
          <p:cNvPr id="42" name="Oval 41"/>
          <p:cNvSpPr>
            <a:spLocks noChangeAspect="1"/>
          </p:cNvSpPr>
          <p:nvPr>
            <p:custDataLst>
              <p:tags r:id="rId23"/>
            </p:custDataLst>
          </p:nvPr>
        </p:nvSpPr>
        <p:spPr bwMode="gray">
          <a:xfrm>
            <a:off x="6600362" y="725904"/>
            <a:ext cx="365760" cy="36576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00589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x</a:t>
            </a:r>
            <a:endParaRPr lang="en-ZA" sz="12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3" name="Title 1"/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7055690" y="813344"/>
            <a:ext cx="20121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9298" algn="l"/>
              </a:tabLst>
              <a:defRPr sz="1900" b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206"/>
            <a:r>
              <a:rPr lang="en-US" sz="1200" dirty="0" err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Semaines</a:t>
            </a:r>
            <a:r>
              <a:rPr lang="en-US" sz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précédant</a:t>
            </a:r>
            <a:r>
              <a:rPr lang="en-US" sz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l’installation</a:t>
            </a:r>
            <a:endParaRPr lang="en-ZA" sz="1200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7" name="Rectangle 9"/>
          <p:cNvSpPr txBox="1"/>
          <p:nvPr>
            <p:custDataLst>
              <p:tags r:id="rId25"/>
            </p:custDataLst>
          </p:nvPr>
        </p:nvSpPr>
        <p:spPr bwMode="gray">
          <a:xfrm>
            <a:off x="391663" y="4669670"/>
            <a:ext cx="304836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/>
            </a:lvl1pPr>
            <a:lvl2pPr marL="197607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66481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26835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marL="285750" indent="-285750">
              <a:buClrTx/>
              <a:buSzPct val="100000"/>
              <a:buFont typeface="Arial"/>
              <a:buChar char="•"/>
            </a:pPr>
            <a:r>
              <a:rPr lang="fr-CA" sz="1300" dirty="0" smtClean="0"/>
              <a:t>L’équipe </a:t>
            </a:r>
            <a:r>
              <a:rPr lang="fr-CA" sz="1300" dirty="0"/>
              <a:t>de gestion de projet prend contact avec le fournisseur afin de vérifier la liste des établissements prêts à recevoir </a:t>
            </a:r>
            <a:r>
              <a:rPr lang="fr-CA" sz="1300" dirty="0" smtClean="0"/>
              <a:t>l’ECF </a:t>
            </a:r>
            <a:r>
              <a:rPr lang="fr-CA" sz="1300" dirty="0"/>
              <a:t>(la DA UNICEF facilite cette démarche)</a:t>
            </a:r>
          </a:p>
        </p:txBody>
      </p:sp>
      <p:sp>
        <p:nvSpPr>
          <p:cNvPr id="48" name="Rectangle 47"/>
          <p:cNvSpPr/>
          <p:nvPr>
            <p:custDataLst>
              <p:tags r:id="rId26"/>
            </p:custDataLst>
          </p:nvPr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9" name="Title 1"/>
          <p:cNvSpPr txBox="1">
            <a:spLocks/>
          </p:cNvSpPr>
          <p:nvPr>
            <p:custDataLst>
              <p:tags r:id="rId27"/>
            </p:custDataLst>
          </p:nvPr>
        </p:nvSpPr>
        <p:spPr bwMode="gray">
          <a:xfrm>
            <a:off x="656182" y="106680"/>
            <a:ext cx="84878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1521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</a:pPr>
            <a:r>
              <a:rPr lang="fr-CA" sz="2000" b="1" dirty="0">
                <a:solidFill>
                  <a:srgbClr val="FFFFFF"/>
                </a:solidFill>
                <a:latin typeface="Arial Narrow"/>
                <a:cs typeface="Arial Narrow"/>
              </a:rPr>
              <a:t>Des mesures proactives pour l’installation efficace de l’ECF</a:t>
            </a:r>
            <a:endParaRPr lang="en-US" sz="20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50" name="Picture 49"/>
          <p:cNvPicPr>
            <a:picLocks/>
          </p:cNvPicPr>
          <p:nvPr>
            <p:custDataLst>
              <p:tags r:id="rId28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0" y="1214364"/>
            <a:ext cx="9144000" cy="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ject 5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0753880"/>
              </p:ext>
            </p:ext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28" name="think-cell Slide" r:id="rId21" imgW="360" imgH="360" progId="TCLayout.ActiveDocument.1">
                  <p:embed/>
                </p:oleObj>
              </mc:Choice>
              <mc:Fallback>
                <p:oleObj name="think-cell Slide" r:id="rId21" imgW="360" imgH="360" progId="TCLayout.ActiveDocument.1">
                  <p:embed/>
                  <p:pic>
                    <p:nvPicPr>
                      <p:cNvPr id="0" name="Picture 8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 3"/>
          <p:cNvSpPr/>
          <p:nvPr>
            <p:custDataLst>
              <p:tags r:id="rId3"/>
            </p:custDataLst>
          </p:nvPr>
        </p:nvSpPr>
        <p:spPr bwMode="gray">
          <a:xfrm flipH="1">
            <a:off x="203200" y="1861195"/>
            <a:ext cx="8610600" cy="0"/>
          </a:xfrm>
          <a:custGeom>
            <a:avLst/>
            <a:gdLst>
              <a:gd name="connsiteX0" fmla="*/ 0 w 8610600"/>
              <a:gd name="connsiteY0" fmla="*/ 0 h 0"/>
              <a:gd name="connsiteX1" fmla="*/ 8610600 w 86106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10600">
                <a:moveTo>
                  <a:pt x="0" y="0"/>
                </a:moveTo>
                <a:lnTo>
                  <a:pt x="8610600" y="0"/>
                </a:lnTo>
              </a:path>
            </a:pathLst>
          </a:custGeom>
          <a:ln w="76200">
            <a:solidFill>
              <a:srgbClr val="00589F"/>
            </a:solidFill>
            <a:head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20" tIns="45711" rIns="91420" bIns="45711" rtlCol="0" anchor="ctr"/>
          <a:lstStyle/>
          <a:p>
            <a:pPr algn="ctr" rtl="0">
              <a:buClr>
                <a:schemeClr val="tx1"/>
              </a:buClr>
            </a:pPr>
            <a:endParaRPr lang="en-ZA" sz="1300" kern="1200" dirty="0">
              <a:solidFill>
                <a:schemeClr val="tx1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" name="Oval 6"/>
          <p:cNvSpPr>
            <a:spLocks noChangeAspect="1"/>
          </p:cNvSpPr>
          <p:nvPr>
            <p:custDataLst>
              <p:tags r:id="rId4"/>
            </p:custDataLst>
          </p:nvPr>
        </p:nvSpPr>
        <p:spPr bwMode="gray">
          <a:xfrm>
            <a:off x="1244466" y="1717197"/>
            <a:ext cx="288000" cy="288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1" rIns="91420" bIns="45711" rtlCol="0" anchor="ctr"/>
          <a:lstStyle/>
          <a:p>
            <a:pPr algn="ctr" rtl="0">
              <a:buClr>
                <a:schemeClr val="tx1"/>
              </a:buClr>
            </a:pPr>
            <a:r>
              <a:rPr lang="en-US" sz="1300" b="1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 </a:t>
            </a:r>
            <a:endParaRPr lang="en-ZA" sz="1300" b="1" dirty="0">
              <a:solidFill>
                <a:schemeClr val="tx1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34" name="Oval 33"/>
          <p:cNvSpPr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5389911" y="1717197"/>
            <a:ext cx="288000" cy="288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1" rIns="91420" bIns="45711" rtlCol="0" anchor="ctr"/>
          <a:lstStyle/>
          <a:p>
            <a:pPr algn="ctr" rtl="0">
              <a:buClr>
                <a:schemeClr val="tx1"/>
              </a:buClr>
            </a:pPr>
            <a:r>
              <a:rPr lang="en-US" sz="1300" b="1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 </a:t>
            </a:r>
            <a:endParaRPr lang="en-ZA" sz="1300" b="1" dirty="0">
              <a:solidFill>
                <a:schemeClr val="tx1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1" name="Freeform 10"/>
          <p:cNvSpPr/>
          <p:nvPr>
            <p:custDataLst>
              <p:tags r:id="rId6"/>
            </p:custDataLst>
          </p:nvPr>
        </p:nvSpPr>
        <p:spPr bwMode="gray">
          <a:xfrm>
            <a:off x="1388467" y="2005197"/>
            <a:ext cx="45719" cy="370999"/>
          </a:xfrm>
          <a:custGeom>
            <a:avLst/>
            <a:gdLst>
              <a:gd name="connsiteX0" fmla="*/ 0 w 0"/>
              <a:gd name="connsiteY0" fmla="*/ 0 h 609600"/>
              <a:gd name="connsiteX1" fmla="*/ 0 w 0"/>
              <a:gd name="connsiteY1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1" rIns="91420" bIns="45711" rtlCol="0" anchor="ctr"/>
          <a:lstStyle/>
          <a:p>
            <a:pPr algn="ctr" rtl="0">
              <a:buClr>
                <a:schemeClr val="tx1"/>
              </a:buClr>
            </a:pPr>
            <a:endParaRPr lang="en-ZA" sz="1300" kern="1200" dirty="0">
              <a:solidFill>
                <a:schemeClr val="tx1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9" name="Freeform 48"/>
          <p:cNvSpPr/>
          <p:nvPr>
            <p:custDataLst>
              <p:tags r:id="rId7"/>
            </p:custDataLst>
          </p:nvPr>
        </p:nvSpPr>
        <p:spPr bwMode="gray">
          <a:xfrm>
            <a:off x="5542309" y="2005197"/>
            <a:ext cx="45719" cy="370999"/>
          </a:xfrm>
          <a:custGeom>
            <a:avLst/>
            <a:gdLst>
              <a:gd name="connsiteX0" fmla="*/ 0 w 0"/>
              <a:gd name="connsiteY0" fmla="*/ 0 h 609600"/>
              <a:gd name="connsiteX1" fmla="*/ 0 w 0"/>
              <a:gd name="connsiteY1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1" rIns="91420" bIns="45711" rtlCol="0" anchor="ctr"/>
          <a:lstStyle/>
          <a:p>
            <a:pPr algn="ctr" rtl="0">
              <a:buClr>
                <a:schemeClr val="tx1"/>
              </a:buClr>
            </a:pPr>
            <a:endParaRPr lang="en-ZA" sz="1300" kern="1200" dirty="0">
              <a:solidFill>
                <a:schemeClr val="tx1"/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50" name="Picture 5" descr="C:\Users\Uche.Solina\Desktop\RI\Kano VSCM\Updates\New folder\27022014 warawa jemagu\IMG_20140227_120635.jpg"/>
          <p:cNvPicPr preferRelativeResize="0">
            <a:picLocks noChangeArrowheads="1"/>
          </p:cNvPicPr>
          <p:nvPr>
            <p:custDataLst>
              <p:tags r:id="rId8"/>
            </p:custDataLst>
          </p:nvPr>
        </p:nvPicPr>
        <p:blipFill>
          <a:blip r:embed="rId23" cstate="print"/>
          <a:srcRect l="45045"/>
          <a:stretch>
            <a:fillRect/>
          </a:stretch>
        </p:blipFill>
        <p:spPr bwMode="gray">
          <a:xfrm>
            <a:off x="237466" y="4698601"/>
            <a:ext cx="1532068" cy="1828746"/>
          </a:xfrm>
          <a:prstGeom prst="rect">
            <a:avLst/>
          </a:prstGeom>
          <a:ln w="19050" cmpd="sng">
            <a:solidFill>
              <a:srgbClr val="00589F"/>
            </a:solidFill>
          </a:ln>
          <a:effectLst/>
        </p:spPr>
      </p:pic>
      <p:sp>
        <p:nvSpPr>
          <p:cNvPr id="8" name="Rectangle 7"/>
          <p:cNvSpPr/>
          <p:nvPr>
            <p:custDataLst>
              <p:tags r:id="rId9"/>
            </p:custDataLst>
          </p:nvPr>
        </p:nvSpPr>
        <p:spPr bwMode="gray">
          <a:xfrm>
            <a:off x="242992" y="2122025"/>
            <a:ext cx="4252807" cy="2409778"/>
          </a:xfrm>
          <a:prstGeom prst="rect">
            <a:avLst/>
          </a:prstGeom>
          <a:solidFill>
            <a:schemeClr val="bg1"/>
          </a:solidFill>
          <a:ln w="19050">
            <a:solidFill>
              <a:srgbClr val="0058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rtl="0">
              <a:buClr>
                <a:schemeClr val="tx1"/>
              </a:buClr>
            </a:pPr>
            <a:endParaRPr lang="en-ZA" sz="1300" dirty="0">
              <a:solidFill>
                <a:schemeClr val="tx1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9" name="Rectangle 9"/>
          <p:cNvSpPr txBox="1"/>
          <p:nvPr>
            <p:custDataLst>
              <p:tags r:id="rId10"/>
            </p:custDataLst>
          </p:nvPr>
        </p:nvSpPr>
        <p:spPr bwMode="gray">
          <a:xfrm>
            <a:off x="278026" y="2158684"/>
            <a:ext cx="428607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/>
            </a:lvl1pPr>
            <a:lvl2pPr marL="197607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66481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26835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lvl="1">
              <a:buClr>
                <a:schemeClr val="tx1"/>
              </a:buClr>
              <a:buSzPct val="100000"/>
            </a:pPr>
            <a:r>
              <a:rPr lang="fr-CA" sz="1300" dirty="0" smtClean="0">
                <a:cs typeface="Arial"/>
              </a:rPr>
              <a:t>L’installation </a:t>
            </a:r>
            <a:r>
              <a:rPr lang="fr-CA" sz="1300" dirty="0">
                <a:cs typeface="Arial"/>
              </a:rPr>
              <a:t>doit être effectuée selon un </a:t>
            </a:r>
            <a:r>
              <a:rPr lang="fr-CA" sz="1300" b="1" dirty="0">
                <a:cs typeface="Arial"/>
              </a:rPr>
              <a:t>mode opératoire standard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fr-CA" sz="1300" dirty="0" smtClean="0">
                <a:cs typeface="Arial"/>
              </a:rPr>
              <a:t>L’équipe </a:t>
            </a:r>
            <a:r>
              <a:rPr lang="fr-CA" sz="1300" dirty="0">
                <a:cs typeface="Arial"/>
              </a:rPr>
              <a:t>chargée de </a:t>
            </a:r>
            <a:r>
              <a:rPr lang="fr-CA" sz="1300" dirty="0" smtClean="0">
                <a:cs typeface="Arial"/>
              </a:rPr>
              <a:t>l’installation </a:t>
            </a:r>
            <a:r>
              <a:rPr lang="fr-CA" sz="1300" dirty="0">
                <a:cs typeface="Arial"/>
              </a:rPr>
              <a:t>de </a:t>
            </a:r>
            <a:r>
              <a:rPr lang="fr-CA" sz="1300" dirty="0" smtClean="0">
                <a:cs typeface="Arial"/>
              </a:rPr>
              <a:t>l’ECF </a:t>
            </a:r>
            <a:r>
              <a:rPr lang="fr-CA" sz="1300" dirty="0">
                <a:cs typeface="Arial"/>
              </a:rPr>
              <a:t>doit mener une formation de base en entretien préventif auprès des utilisateurs de </a:t>
            </a:r>
            <a:r>
              <a:rPr lang="fr-CA" sz="1300" dirty="0" smtClean="0">
                <a:cs typeface="Arial"/>
              </a:rPr>
              <a:t>l’équipement </a:t>
            </a:r>
            <a:r>
              <a:rPr lang="fr-CA" sz="1300" dirty="0">
                <a:cs typeface="Arial"/>
              </a:rPr>
              <a:t>au cours de </a:t>
            </a:r>
            <a:r>
              <a:rPr lang="fr-CA" sz="1300" dirty="0" smtClean="0">
                <a:cs typeface="Arial"/>
              </a:rPr>
              <a:t>l’installation</a:t>
            </a:r>
            <a:endParaRPr lang="fr-CA" sz="1300" dirty="0">
              <a:cs typeface="Arial"/>
            </a:endParaRPr>
          </a:p>
          <a:p>
            <a:pPr lvl="1">
              <a:buClr>
                <a:schemeClr val="tx1"/>
              </a:buClr>
              <a:buSzPct val="100000"/>
            </a:pPr>
            <a:r>
              <a:rPr lang="fr-CA" sz="1300" dirty="0">
                <a:cs typeface="Arial"/>
              </a:rPr>
              <a:t>Le personnel du Ministère de la santé désigné doit </a:t>
            </a:r>
            <a:r>
              <a:rPr lang="fr-CA" sz="1300" b="1" dirty="0">
                <a:cs typeface="Arial"/>
              </a:rPr>
              <a:t>surveiller </a:t>
            </a:r>
            <a:r>
              <a:rPr lang="fr-CA" sz="1300" dirty="0">
                <a:cs typeface="Arial"/>
              </a:rPr>
              <a:t>toutes les activités </a:t>
            </a:r>
            <a:r>
              <a:rPr lang="fr-CA" sz="1300" dirty="0" smtClean="0">
                <a:cs typeface="Arial"/>
              </a:rPr>
              <a:t>d’installation</a:t>
            </a:r>
            <a:r>
              <a:rPr lang="fr-CA" sz="1300" dirty="0">
                <a:cs typeface="Arial"/>
              </a:rPr>
              <a:t>, </a:t>
            </a:r>
            <a:r>
              <a:rPr lang="fr-CA" sz="1300" b="1" dirty="0">
                <a:cs typeface="Arial"/>
              </a:rPr>
              <a:t>enregistrer</a:t>
            </a:r>
            <a:r>
              <a:rPr lang="fr-CA" sz="1300" dirty="0">
                <a:cs typeface="Arial"/>
              </a:rPr>
              <a:t> les coordonnées GPS (le cas échéant) des établissements et prendre des photos de </a:t>
            </a:r>
            <a:r>
              <a:rPr lang="fr-CA" sz="1300" dirty="0" smtClean="0">
                <a:cs typeface="Arial"/>
              </a:rPr>
              <a:t>l’installation </a:t>
            </a:r>
            <a:r>
              <a:rPr lang="fr-CA" sz="1300" dirty="0">
                <a:cs typeface="Arial"/>
              </a:rPr>
              <a:t>de </a:t>
            </a:r>
            <a:r>
              <a:rPr lang="fr-CA" sz="1300" dirty="0" smtClean="0">
                <a:cs typeface="Arial"/>
              </a:rPr>
              <a:t>l’ECF</a:t>
            </a:r>
            <a:r>
              <a:rPr lang="fr-CA" sz="1300" dirty="0">
                <a:cs typeface="Arial"/>
              </a:rPr>
              <a:t>. Le bon de livraison doit être signé par un membre de </a:t>
            </a:r>
            <a:r>
              <a:rPr lang="fr-CA" sz="1300" dirty="0" smtClean="0">
                <a:cs typeface="Arial"/>
              </a:rPr>
              <a:t>l’établissement </a:t>
            </a:r>
            <a:r>
              <a:rPr lang="fr-CA" sz="1300" dirty="0">
                <a:cs typeface="Arial"/>
              </a:rPr>
              <a:t>qui y est habilité.</a:t>
            </a:r>
          </a:p>
        </p:txBody>
      </p:sp>
      <p:sp>
        <p:nvSpPr>
          <p:cNvPr id="32" name="Rectangle 31"/>
          <p:cNvSpPr/>
          <p:nvPr>
            <p:custDataLst>
              <p:tags r:id="rId11"/>
            </p:custDataLst>
          </p:nvPr>
        </p:nvSpPr>
        <p:spPr bwMode="gray">
          <a:xfrm>
            <a:off x="4673600" y="2118122"/>
            <a:ext cx="3937000" cy="4130278"/>
          </a:xfrm>
          <a:prstGeom prst="rect">
            <a:avLst/>
          </a:prstGeom>
          <a:solidFill>
            <a:schemeClr val="bg1"/>
          </a:solidFill>
          <a:ln w="19050">
            <a:solidFill>
              <a:srgbClr val="0058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rtl="0">
              <a:buClr>
                <a:schemeClr val="tx1"/>
              </a:buClr>
            </a:pPr>
            <a:endParaRPr lang="en-ZA" sz="1300" dirty="0">
              <a:solidFill>
                <a:schemeClr val="tx1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8" name="Rectangle 9"/>
          <p:cNvSpPr txBox="1"/>
          <p:nvPr>
            <p:custDataLst>
              <p:tags r:id="rId12"/>
            </p:custDataLst>
          </p:nvPr>
        </p:nvSpPr>
        <p:spPr bwMode="gray">
          <a:xfrm>
            <a:off x="4865559" y="2149195"/>
            <a:ext cx="35052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/>
            </a:lvl1pPr>
            <a:lvl2pPr marL="197607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66481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26835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 lvl="1">
              <a:buClr>
                <a:schemeClr val="tx1"/>
              </a:buClr>
              <a:buSzPct val="100000"/>
            </a:pPr>
            <a:r>
              <a:rPr lang="fr-CA" sz="1300" dirty="0">
                <a:cs typeface="Arial"/>
              </a:rPr>
              <a:t>Le personnel chargé du suivi doit vérifier le bon fonctionnement de </a:t>
            </a:r>
            <a:r>
              <a:rPr lang="fr-CA" sz="1300" dirty="0" smtClean="0">
                <a:cs typeface="Arial"/>
              </a:rPr>
              <a:t>l’ECF </a:t>
            </a:r>
            <a:r>
              <a:rPr lang="fr-CA" sz="1300" b="1" dirty="0">
                <a:cs typeface="Arial"/>
              </a:rPr>
              <a:t>72 heures après </a:t>
            </a:r>
            <a:r>
              <a:rPr lang="fr-CA" sz="1300" dirty="0">
                <a:cs typeface="Arial"/>
              </a:rPr>
              <a:t>son installation, </a:t>
            </a:r>
            <a:r>
              <a:rPr lang="fr-CA" sz="1300" dirty="0" smtClean="0">
                <a:cs typeface="Arial"/>
              </a:rPr>
              <a:t>s’assurer </a:t>
            </a:r>
            <a:r>
              <a:rPr lang="fr-CA" sz="1300" dirty="0">
                <a:cs typeface="Arial"/>
              </a:rPr>
              <a:t>que tout problème éventuel a été résolu et vérifier la présence des éléments suivants :</a:t>
            </a:r>
          </a:p>
          <a:p>
            <a:pPr marL="1620" lvl="1" indent="0">
              <a:buClr>
                <a:schemeClr val="tx1"/>
              </a:buClr>
              <a:buSzPct val="100000"/>
              <a:buNone/>
            </a:pPr>
            <a:r>
              <a:rPr lang="fr-CA" sz="1300" dirty="0" smtClean="0">
                <a:cs typeface="Arial"/>
              </a:rPr>
              <a:t>	- Mode d’emploi </a:t>
            </a:r>
            <a:r>
              <a:rPr lang="fr-CA" sz="1300" dirty="0">
                <a:cs typeface="Arial"/>
              </a:rPr>
              <a:t>du produit</a:t>
            </a:r>
            <a:br>
              <a:rPr lang="fr-CA" sz="1300" dirty="0">
                <a:cs typeface="Arial"/>
              </a:rPr>
            </a:br>
            <a:r>
              <a:rPr lang="fr-CA" sz="1300" dirty="0" smtClean="0">
                <a:cs typeface="Arial"/>
              </a:rPr>
              <a:t>	- Guide d’installation</a:t>
            </a:r>
            <a:r>
              <a:rPr lang="fr-CA" sz="1300" dirty="0">
                <a:cs typeface="Arial"/>
              </a:rPr>
              <a:t/>
            </a:r>
            <a:br>
              <a:rPr lang="fr-CA" sz="1300" dirty="0">
                <a:cs typeface="Arial"/>
              </a:rPr>
            </a:br>
            <a:r>
              <a:rPr lang="fr-CA" sz="1300" dirty="0" smtClean="0">
                <a:cs typeface="Arial"/>
              </a:rPr>
              <a:t>	- Manuel </a:t>
            </a:r>
            <a:r>
              <a:rPr lang="fr-CA" sz="1300" dirty="0">
                <a:cs typeface="Arial"/>
              </a:rPr>
              <a:t>de formation à </a:t>
            </a:r>
            <a:r>
              <a:rPr lang="fr-CA" sz="1300" dirty="0" smtClean="0">
                <a:cs typeface="Arial"/>
              </a:rPr>
              <a:t>l’entretien</a:t>
            </a:r>
            <a:endParaRPr lang="fr-CA" sz="1300" dirty="0">
              <a:cs typeface="Arial"/>
            </a:endParaRPr>
          </a:p>
          <a:p>
            <a:pPr marL="1620" lvl="1" indent="0">
              <a:buClr>
                <a:schemeClr val="tx1"/>
              </a:buClr>
              <a:buSzPct val="100000"/>
              <a:buNone/>
            </a:pPr>
            <a:r>
              <a:rPr lang="fr-CA" sz="1300" dirty="0" smtClean="0">
                <a:cs typeface="Arial"/>
              </a:rPr>
              <a:t>	- Accessoires </a:t>
            </a:r>
            <a:r>
              <a:rPr lang="fr-CA" sz="1300" dirty="0">
                <a:cs typeface="Arial"/>
              </a:rPr>
              <a:t>(ensemble de pièces, verrous)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fr-CA" sz="1300" dirty="0" smtClean="0">
                <a:cs typeface="Arial"/>
              </a:rPr>
              <a:t>Des </a:t>
            </a:r>
            <a:r>
              <a:rPr lang="fr-CA" sz="1300" dirty="0">
                <a:cs typeface="Arial"/>
              </a:rPr>
              <a:t>visites post-installation doivent être effectuées au sein des établissements sélectionnés, pour </a:t>
            </a:r>
            <a:r>
              <a:rPr lang="fr-CA" sz="1300" b="1" dirty="0">
                <a:cs typeface="Arial"/>
              </a:rPr>
              <a:t>surveiller toute introduction </a:t>
            </a:r>
            <a:r>
              <a:rPr lang="fr-CA" sz="1300" dirty="0">
                <a:cs typeface="Arial"/>
              </a:rPr>
              <a:t>et fournir un soutien en cas de </a:t>
            </a:r>
            <a:r>
              <a:rPr lang="fr-CA" sz="1300" dirty="0" smtClean="0">
                <a:cs typeface="Arial"/>
              </a:rPr>
              <a:t>problème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fr-CA" sz="1300" dirty="0" smtClean="0">
                <a:cs typeface="Arial"/>
              </a:rPr>
              <a:t>La </a:t>
            </a:r>
            <a:r>
              <a:rPr lang="fr-CA" sz="1300" dirty="0">
                <a:cs typeface="Arial"/>
              </a:rPr>
              <a:t>liste de contrôle post-installation doit être remplie lors de ladite </a:t>
            </a:r>
            <a:r>
              <a:rPr lang="fr-CA" sz="1300" dirty="0" smtClean="0">
                <a:cs typeface="Arial"/>
              </a:rPr>
              <a:t>visite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fr-CA" sz="1300" dirty="0" smtClean="0">
                <a:cs typeface="Arial"/>
              </a:rPr>
              <a:t>Un </a:t>
            </a:r>
            <a:r>
              <a:rPr lang="fr-CA" sz="1300" dirty="0">
                <a:cs typeface="Arial"/>
              </a:rPr>
              <a:t>contrôle à plus long terme des températures de </a:t>
            </a:r>
            <a:r>
              <a:rPr lang="fr-CA" sz="1300" dirty="0" smtClean="0">
                <a:cs typeface="Arial"/>
              </a:rPr>
              <a:t>l’ECF </a:t>
            </a:r>
            <a:r>
              <a:rPr lang="fr-CA" sz="1300" dirty="0">
                <a:cs typeface="Arial"/>
              </a:rPr>
              <a:t>pourrait également être effectué</a:t>
            </a:r>
          </a:p>
        </p:txBody>
      </p:sp>
      <p:sp>
        <p:nvSpPr>
          <p:cNvPr id="51" name="Rectangle 5"/>
          <p:cNvSpPr txBox="1"/>
          <p:nvPr>
            <p:custDataLst>
              <p:tags r:id="rId13"/>
            </p:custDataLst>
          </p:nvPr>
        </p:nvSpPr>
        <p:spPr bwMode="gray">
          <a:xfrm>
            <a:off x="5867400" y="1145806"/>
            <a:ext cx="20080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/>
            </a:lvl1pPr>
            <a:lvl2pPr marL="197607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/>
            </a:lvl2pPr>
            <a:lvl3pPr marL="466481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/>
            </a:lvl3pPr>
            <a:lvl4pPr marL="626835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/>
            </a:lvl4pPr>
            <a:lvl5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/>
            </a:lvl9pPr>
          </a:lstStyle>
          <a:p>
            <a:pPr>
              <a:buClr>
                <a:schemeClr val="tx1"/>
              </a:buClr>
            </a:pPr>
            <a:r>
              <a:rPr lang="en-US" sz="1200" b="1" dirty="0" smtClean="0">
                <a:cs typeface="Arial"/>
              </a:rPr>
              <a:t>VERIFICATION REALISEE IMMEDIATEMENT APRES INSTALLATION</a:t>
            </a:r>
            <a:endParaRPr lang="en-US" sz="1200" b="1" dirty="0">
              <a:cs typeface="Arial"/>
            </a:endParaRPr>
          </a:p>
        </p:txBody>
      </p:sp>
      <p:sp>
        <p:nvSpPr>
          <p:cNvPr id="24" name="Rectangular Callout 23"/>
          <p:cNvSpPr/>
          <p:nvPr>
            <p:custDataLst>
              <p:tags r:id="rId14"/>
            </p:custDataLst>
          </p:nvPr>
        </p:nvSpPr>
        <p:spPr bwMode="auto">
          <a:xfrm>
            <a:off x="1950248" y="4800600"/>
            <a:ext cx="2196000" cy="1296000"/>
          </a:xfrm>
          <a:prstGeom prst="wedgeRectCallout">
            <a:avLst>
              <a:gd name="adj1" fmla="val -26189"/>
              <a:gd name="adj2" fmla="val -68093"/>
            </a:avLst>
          </a:prstGeom>
          <a:solidFill>
            <a:srgbClr val="99C837"/>
          </a:solidFill>
          <a:ln w="9525">
            <a:noFill/>
            <a:prstDash val="dashDot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marL="95250" defTabSz="787400">
              <a:buClr>
                <a:srgbClr val="204024"/>
              </a:buClr>
              <a:buSzPct val="125000"/>
            </a:pPr>
            <a:endParaRPr lang="en-GB" sz="1400" dirty="0" smtClean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>
            <p:custDataLst>
              <p:tags r:id="rId15"/>
            </p:custDataLst>
          </p:nvPr>
        </p:nvSpPr>
        <p:spPr>
          <a:xfrm>
            <a:off x="2044032" y="4956157"/>
            <a:ext cx="199456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defTabSz="787400">
              <a:buClr>
                <a:srgbClr val="204024"/>
              </a:buClr>
              <a:buSzPct val="125000"/>
            </a:pPr>
            <a:r>
              <a:rPr lang="fr-CA" sz="1300" dirty="0" smtClean="0">
                <a:cs typeface="Arial"/>
              </a:rPr>
              <a:t>L’</a:t>
            </a:r>
            <a:r>
              <a:rPr lang="fr-CA" sz="1300" b="1" i="1" dirty="0" smtClean="0">
                <a:cs typeface="Arial"/>
              </a:rPr>
              <a:t>équipe </a:t>
            </a:r>
            <a:r>
              <a:rPr lang="fr-CA" sz="1300" b="1" i="1" dirty="0">
                <a:cs typeface="Arial"/>
              </a:rPr>
              <a:t>chargée de </a:t>
            </a:r>
            <a:r>
              <a:rPr lang="fr-CA" sz="1300" b="1" i="1" dirty="0" smtClean="0">
                <a:cs typeface="Arial"/>
              </a:rPr>
              <a:t>l’installation </a:t>
            </a:r>
            <a:r>
              <a:rPr lang="fr-CA" sz="1300" dirty="0">
                <a:cs typeface="Arial"/>
              </a:rPr>
              <a:t>sera sous contrat avec la DA UNICEF (avec le fabricant</a:t>
            </a:r>
            <a:r>
              <a:rPr lang="fr-CA" sz="1300" dirty="0" smtClean="0">
                <a:cs typeface="Arial"/>
              </a:rPr>
              <a:t>). </a:t>
            </a:r>
            <a:endParaRPr lang="en-GB" sz="1300" dirty="0">
              <a:cs typeface="Arial"/>
            </a:endParaRPr>
          </a:p>
        </p:txBody>
      </p:sp>
      <p:sp>
        <p:nvSpPr>
          <p:cNvPr id="27" name="Rectangle 26"/>
          <p:cNvSpPr/>
          <p:nvPr>
            <p:custDataLst>
              <p:tags r:id="rId16"/>
            </p:custDataLst>
          </p:nvPr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28" name="Title 1"/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656182" y="106680"/>
            <a:ext cx="84878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1135" fontAlgn="base">
              <a:spcBef>
                <a:spcPct val="0"/>
              </a:spcBef>
              <a:spcAft>
                <a:spcPct val="0"/>
              </a:spcAft>
              <a:tabLst>
                <a:tab pos="368907" algn="l"/>
              </a:tabLst>
              <a:defRPr/>
            </a:pPr>
            <a:r>
              <a:rPr lang="fr-CA" sz="2000" b="1" dirty="0">
                <a:solidFill>
                  <a:srgbClr val="FFFFFF"/>
                </a:solidFill>
                <a:latin typeface="Arial Narrow"/>
                <a:cs typeface="Arial Narrow"/>
              </a:rPr>
              <a:t>Le suivi attentif de </a:t>
            </a:r>
            <a:r>
              <a:rPr lang="fr-CA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l’installation/post-installation </a:t>
            </a:r>
            <a:r>
              <a:rPr lang="fr-CA" sz="2000" b="1" dirty="0">
                <a:solidFill>
                  <a:srgbClr val="FFFFFF"/>
                </a:solidFill>
                <a:latin typeface="Arial Narrow"/>
                <a:cs typeface="Arial Narrow"/>
              </a:rPr>
              <a:t>: une mesure essentielle</a:t>
            </a:r>
            <a:endParaRPr lang="en-US" sz="200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495799" y="668803"/>
            <a:ext cx="1265969" cy="10255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755657" y="992603"/>
            <a:ext cx="1553618" cy="6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Object 5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4564037"/>
              </p:ext>
            </p:extLst>
          </p:nvPr>
        </p:nvGraphicFramePr>
        <p:xfrm>
          <a:off x="1623" y="1623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90"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" y="1623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79120" y="1600200"/>
            <a:ext cx="7955280" cy="4343400"/>
          </a:xfrm>
          <a:prstGeom prst="rect">
            <a:avLst/>
          </a:prstGeom>
          <a:noFill/>
          <a:ln w="19050" cmpd="sng">
            <a:solidFill>
              <a:srgbClr val="00589F"/>
            </a:solidFill>
            <a:headEnd/>
            <a:tailEnd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3276" tIns="46638" rIns="93276" bIns="46638" anchor="ctr">
            <a:noAutofit/>
          </a:bodyPr>
          <a:lstStyle/>
          <a:p>
            <a:pPr algn="l" rtl="0"/>
            <a:endParaRPr lang="en-US" sz="1400" kern="1200" dirty="0" err="1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9" name="Rectangle 8"/>
          <p:cNvSpPr txBox="1"/>
          <p:nvPr>
            <p:custDataLst>
              <p:tags r:id="rId4"/>
            </p:custDataLst>
          </p:nvPr>
        </p:nvSpPr>
        <p:spPr>
          <a:xfrm>
            <a:off x="1752600" y="2123130"/>
            <a:ext cx="61481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339966"/>
              </a:buClr>
            </a:pPr>
            <a:r>
              <a:rPr lang="fr-CA" sz="1400" dirty="0">
                <a:solidFill>
                  <a:srgbClr val="1F1F1F"/>
                </a:solidFill>
              </a:rPr>
              <a:t>Effectuer une vérification 72 heures après que les ECF aient été installés et signaler tout problème (mise en service du fabricant)</a:t>
            </a:r>
          </a:p>
          <a:p>
            <a:pPr algn="l" rtl="0">
              <a:buClr>
                <a:srgbClr val="339966"/>
              </a:buClr>
            </a:pPr>
            <a:endParaRPr lang="en-US" sz="1400" dirty="0">
              <a:latin typeface="Arial"/>
              <a:ea typeface="ＭＳ Ｐゴシック"/>
            </a:endParaRPr>
          </a:p>
        </p:txBody>
      </p:sp>
      <p:sp>
        <p:nvSpPr>
          <p:cNvPr id="30" name="Rectangle 8"/>
          <p:cNvSpPr txBox="1"/>
          <p:nvPr>
            <p:custDataLst>
              <p:tags r:id="rId5"/>
            </p:custDataLst>
          </p:nvPr>
        </p:nvSpPr>
        <p:spPr>
          <a:xfrm>
            <a:off x="1752600" y="2915686"/>
            <a:ext cx="61481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339966"/>
              </a:buClr>
            </a:pPr>
            <a:r>
              <a:rPr lang="fr-FR" sz="1400" dirty="0" smtClean="0"/>
              <a:t>S’assurer </a:t>
            </a:r>
            <a:r>
              <a:rPr lang="fr-FR" sz="1400" dirty="0"/>
              <a:t>de prendre les mesures appropriées pour garder en sécurité les réfrigérateurs non installés</a:t>
            </a:r>
            <a:br>
              <a:rPr lang="fr-FR" sz="1400" dirty="0"/>
            </a:br>
            <a:endParaRPr lang="en-US" sz="1400" dirty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31" name="Rectangle 8"/>
          <p:cNvSpPr txBox="1"/>
          <p:nvPr>
            <p:custDataLst>
              <p:tags r:id="rId6"/>
            </p:custDataLst>
          </p:nvPr>
        </p:nvSpPr>
        <p:spPr>
          <a:xfrm>
            <a:off x="1752600" y="3657600"/>
            <a:ext cx="614816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339966"/>
              </a:buClr>
            </a:pPr>
            <a:r>
              <a:rPr lang="fr-FR" sz="1400" dirty="0"/>
              <a:t>Vérifier </a:t>
            </a:r>
            <a:r>
              <a:rPr lang="fr-FR" sz="1400" dirty="0" smtClean="0"/>
              <a:t>qu’il </a:t>
            </a:r>
            <a:r>
              <a:rPr lang="fr-FR" sz="1400" dirty="0"/>
              <a:t>existe une stratégie de sécurité pour protéger les ECF sur les sites où ils ont été installés</a:t>
            </a:r>
          </a:p>
        </p:txBody>
      </p:sp>
      <p:sp>
        <p:nvSpPr>
          <p:cNvPr id="32" name="Rectangle 8"/>
          <p:cNvSpPr txBox="1"/>
          <p:nvPr>
            <p:custDataLst>
              <p:tags r:id="rId7"/>
            </p:custDataLst>
          </p:nvPr>
        </p:nvSpPr>
        <p:spPr>
          <a:xfrm>
            <a:off x="1752600" y="5029200"/>
            <a:ext cx="61481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339966"/>
              </a:buClr>
            </a:pPr>
            <a:r>
              <a:rPr lang="fr-FR" sz="1400" dirty="0" smtClean="0"/>
              <a:t>S’assurer </a:t>
            </a:r>
            <a:r>
              <a:rPr lang="fr-FR" sz="1400" dirty="0"/>
              <a:t>que les établissements, les SDD nouvellement installés, les documents signés, les agents de sécurité, etc., ont été pris en photo (responsabilité du fabricant)</a:t>
            </a:r>
            <a:endParaRPr lang="en-US" sz="1400" dirty="0"/>
          </a:p>
        </p:txBody>
      </p:sp>
      <p:sp>
        <p:nvSpPr>
          <p:cNvPr id="33" name="Rectangle 8"/>
          <p:cNvSpPr txBox="1"/>
          <p:nvPr>
            <p:custDataLst>
              <p:tags r:id="rId8"/>
            </p:custDataLst>
          </p:nvPr>
        </p:nvSpPr>
        <p:spPr>
          <a:xfrm>
            <a:off x="1752600" y="4335309"/>
            <a:ext cx="614816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339966"/>
              </a:buClr>
            </a:pPr>
            <a:r>
              <a:rPr lang="fr-FR" sz="1400" dirty="0"/>
              <a:t>Enregistrement hebdomadaire des progrès réalisés avec le GTLN lors de </a:t>
            </a:r>
            <a:r>
              <a:rPr lang="fr-FR" sz="1400" dirty="0" smtClean="0"/>
              <a:t>l’installation</a:t>
            </a:r>
            <a:endParaRPr lang="en-US" sz="1400" dirty="0">
              <a:solidFill>
                <a:srgbClr val="1F1F1F"/>
              </a:solidFill>
              <a:latin typeface="Arial"/>
              <a:ea typeface="ＭＳ Ｐゴシック"/>
            </a:endParaRPr>
          </a:p>
        </p:txBody>
      </p:sp>
      <p:cxnSp>
        <p:nvCxnSpPr>
          <p:cNvPr id="34" name="Straight Connector 33"/>
          <p:cNvCxnSpPr/>
          <p:nvPr>
            <p:custDataLst>
              <p:tags r:id="rId9"/>
            </p:custDataLst>
          </p:nvPr>
        </p:nvCxnSpPr>
        <p:spPr>
          <a:xfrm flipH="1">
            <a:off x="1752600" y="2743200"/>
            <a:ext cx="6148169" cy="0"/>
          </a:xfrm>
          <a:prstGeom prst="line">
            <a:avLst/>
          </a:prstGeom>
          <a:ln w="6350" cmpd="sng">
            <a:solidFill>
              <a:srgbClr val="99C83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>
            <p:custDataLst>
              <p:tags r:id="rId10"/>
            </p:custDataLst>
          </p:nvPr>
        </p:nvCxnSpPr>
        <p:spPr>
          <a:xfrm flipH="1">
            <a:off x="1752600" y="3429000"/>
            <a:ext cx="6148169" cy="0"/>
          </a:xfrm>
          <a:prstGeom prst="line">
            <a:avLst/>
          </a:prstGeom>
          <a:ln w="6350" cmpd="sng">
            <a:solidFill>
              <a:srgbClr val="99C83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>
            <p:custDataLst>
              <p:tags r:id="rId11"/>
            </p:custDataLst>
          </p:nvPr>
        </p:nvCxnSpPr>
        <p:spPr>
          <a:xfrm flipH="1">
            <a:off x="1752600" y="4267200"/>
            <a:ext cx="6148169" cy="0"/>
          </a:xfrm>
          <a:prstGeom prst="line">
            <a:avLst/>
          </a:prstGeom>
          <a:ln w="6350" cmpd="sng">
            <a:solidFill>
              <a:srgbClr val="99C83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>
            <p:custDataLst>
              <p:tags r:id="rId12"/>
            </p:custDataLst>
          </p:nvPr>
        </p:nvCxnSpPr>
        <p:spPr>
          <a:xfrm flipH="1">
            <a:off x="1752600" y="4823690"/>
            <a:ext cx="6148169" cy="0"/>
          </a:xfrm>
          <a:prstGeom prst="line">
            <a:avLst/>
          </a:prstGeom>
          <a:ln w="6350" cmpd="sng">
            <a:solidFill>
              <a:srgbClr val="99C83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1143000" y="2120058"/>
            <a:ext cx="355403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en-US" sz="1100" b="1" kern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1</a:t>
            </a:r>
          </a:p>
        </p:txBody>
      </p:sp>
      <p:sp>
        <p:nvSpPr>
          <p:cNvPr id="41" name="Rectangle 6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1143000" y="2915686"/>
            <a:ext cx="355403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en-US" sz="1100" b="1" kern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2</a:t>
            </a:r>
          </a:p>
        </p:txBody>
      </p:sp>
      <p:sp>
        <p:nvSpPr>
          <p:cNvPr id="42" name="Rectangle 6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1143000" y="3673764"/>
            <a:ext cx="355404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en-US" sz="1100" b="1" kern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3</a:t>
            </a:r>
          </a:p>
        </p:txBody>
      </p:sp>
      <p:sp>
        <p:nvSpPr>
          <p:cNvPr id="43" name="Rectangle 6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1143000" y="4367873"/>
            <a:ext cx="355404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en-US" sz="1100" b="1" kern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4</a:t>
            </a:r>
          </a:p>
        </p:txBody>
      </p:sp>
      <p:sp>
        <p:nvSpPr>
          <p:cNvPr id="49" name="Rectangle 6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1143000" y="5068228"/>
            <a:ext cx="355404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en-US" sz="1100" b="1" kern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5</a:t>
            </a:r>
          </a:p>
        </p:txBody>
      </p:sp>
      <p:sp>
        <p:nvSpPr>
          <p:cNvPr id="55" name="Rectangle 54"/>
          <p:cNvSpPr/>
          <p:nvPr>
            <p:custDataLst>
              <p:tags r:id="rId18"/>
            </p:custDataLst>
          </p:nvPr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56" name="Title 1"/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656182" y="106680"/>
            <a:ext cx="84878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n-US" sz="2000" b="1" dirty="0" smtClean="0">
                <a:solidFill>
                  <a:schemeClr val="bg1"/>
                </a:solidFill>
                <a:latin typeface="Arial Narrow"/>
                <a:cs typeface="Arial Narrow"/>
              </a:rPr>
              <a:t>Li</a:t>
            </a:r>
            <a:r>
              <a:rPr lang="fr-CA" sz="2000" b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ste</a:t>
            </a:r>
            <a:r>
              <a:rPr lang="fr-CA" sz="2000" b="1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fr-CA" sz="2000" b="1" dirty="0">
                <a:solidFill>
                  <a:schemeClr val="bg1"/>
                </a:solidFill>
                <a:latin typeface="Arial Narrow"/>
                <a:cs typeface="Arial Narrow"/>
              </a:rPr>
              <a:t>de contrôle et suivi pour surveiller les activités </a:t>
            </a:r>
            <a:r>
              <a:rPr lang="fr-CA" sz="2000" b="1" dirty="0" smtClean="0">
                <a:solidFill>
                  <a:schemeClr val="bg1"/>
                </a:solidFill>
                <a:latin typeface="Arial Narrow"/>
                <a:cs typeface="Arial Narrow"/>
              </a:rPr>
              <a:t>d’installation </a:t>
            </a:r>
            <a:r>
              <a:rPr lang="fr-CA" sz="2000" b="1" dirty="0">
                <a:solidFill>
                  <a:schemeClr val="bg1"/>
                </a:solidFill>
                <a:latin typeface="Arial Narrow"/>
                <a:cs typeface="Arial Narrow"/>
              </a:rPr>
              <a:t>de </a:t>
            </a:r>
            <a:r>
              <a:rPr lang="fr-CA" sz="2000" b="1" dirty="0" smtClean="0">
                <a:solidFill>
                  <a:schemeClr val="bg1"/>
                </a:solidFill>
                <a:latin typeface="Arial Narrow"/>
                <a:cs typeface="Arial Narrow"/>
              </a:rPr>
              <a:t>l’ECF</a:t>
            </a:r>
            <a:r>
              <a:rPr lang="fr-CA" sz="2000" b="1" dirty="0">
                <a:solidFill>
                  <a:schemeClr val="bg1"/>
                </a:solidFill>
                <a:latin typeface="Arial Narrow"/>
                <a:cs typeface="Arial Narrow"/>
              </a:rPr>
              <a:t>	</a:t>
            </a:r>
            <a:endParaRPr lang="en-US" sz="20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60" name="Picture 59"/>
          <p:cNvPicPr>
            <a:picLocks/>
          </p:cNvPicPr>
          <p:nvPr>
            <p:custDataLst>
              <p:tags r:id="rId20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0" y="1177635"/>
            <a:ext cx="9144000" cy="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52" name="think-cell Slide" r:id="rId18" imgW="360" imgH="360" progId="TCLayout.ActiveDocument.1">
                  <p:embed/>
                </p:oleObj>
              </mc:Choice>
              <mc:Fallback>
                <p:oleObj name="think-cell Slide" r:id="rId18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 hidden="1"/>
          <p:cNvSpPr/>
          <p:nvPr>
            <p:custDataLst>
              <p:tags r:id="rId3"/>
            </p:custDataLst>
          </p:nvPr>
        </p:nvSpPr>
        <p:spPr bwMode="auto">
          <a:xfrm>
            <a:off x="0" y="2"/>
            <a:ext cx="292388" cy="276999"/>
          </a:xfrm>
          <a:prstGeom prst="rect">
            <a:avLst/>
          </a:prstGeom>
          <a:solidFill>
            <a:scrgbClr r="0" g="0" b="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ctr" defTabSz="787234">
              <a:spcBef>
                <a:spcPct val="0"/>
              </a:spcBef>
              <a:spcAft>
                <a:spcPct val="0"/>
              </a:spcAft>
              <a:buClr>
                <a:srgbClr val="204024"/>
              </a:buClr>
              <a:buSzPct val="125000"/>
            </a:pPr>
            <a:endParaRPr lang="en-GB" sz="14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56" name="TextBox 55"/>
          <p:cNvSpPr txBox="1"/>
          <p:nvPr>
            <p:custDataLst>
              <p:tags r:id="rId4"/>
            </p:custDataLst>
          </p:nvPr>
        </p:nvSpPr>
        <p:spPr>
          <a:xfrm>
            <a:off x="310676" y="685800"/>
            <a:ext cx="85468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Objectif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général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:</a:t>
            </a:r>
          </a:p>
          <a:p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Élaboration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du plan de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déploiement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opérationnel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Content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790699" y="5068321"/>
            <a:ext cx="7086600" cy="1184054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ClrTx/>
              <a:buFont typeface="Courier New"/>
              <a:buChar char="o"/>
            </a:pPr>
            <a:r>
              <a:rPr lang="fr-CA" sz="1000" b="1" dirty="0">
                <a:cs typeface="Arial"/>
              </a:rPr>
              <a:t>Retards : </a:t>
            </a:r>
            <a:r>
              <a:rPr lang="fr-CA" sz="1000" dirty="0" smtClean="0">
                <a:cs typeface="Arial"/>
              </a:rPr>
              <a:t>Plusieurs </a:t>
            </a:r>
            <a:r>
              <a:rPr lang="fr-CA" sz="1000" dirty="0">
                <a:cs typeface="Arial"/>
              </a:rPr>
              <a:t>étapes de ce processus doivent être rigoureusement gérées par </a:t>
            </a:r>
            <a:r>
              <a:rPr lang="fr-CA" sz="1000" dirty="0" smtClean="0">
                <a:cs typeface="Arial"/>
              </a:rPr>
              <a:t>l’équipe </a:t>
            </a:r>
            <a:r>
              <a:rPr lang="fr-CA" sz="1000" dirty="0">
                <a:cs typeface="Arial"/>
              </a:rPr>
              <a:t>de gestion de projet </a:t>
            </a:r>
          </a:p>
          <a:p>
            <a:pPr marL="901700" indent="-901700">
              <a:buClrTx/>
            </a:pPr>
            <a:r>
              <a:rPr lang="fr-CA" sz="1000" dirty="0" smtClean="0">
                <a:cs typeface="Arial"/>
              </a:rPr>
              <a:t>	Écarts </a:t>
            </a:r>
            <a:r>
              <a:rPr lang="fr-CA" sz="1000" dirty="0">
                <a:cs typeface="Arial"/>
              </a:rPr>
              <a:t>causés par une mauvaise évaluation de </a:t>
            </a:r>
            <a:r>
              <a:rPr lang="fr-CA" sz="1000" dirty="0" smtClean="0">
                <a:cs typeface="Arial"/>
              </a:rPr>
              <a:t>l’état </a:t>
            </a:r>
            <a:r>
              <a:rPr lang="fr-CA" sz="1000" dirty="0">
                <a:cs typeface="Arial"/>
              </a:rPr>
              <a:t>de préparation des centres de santé </a:t>
            </a:r>
          </a:p>
          <a:p>
            <a:pPr>
              <a:buClrTx/>
            </a:pPr>
            <a:r>
              <a:rPr lang="fr-CA" sz="1000" dirty="0">
                <a:cs typeface="Arial"/>
              </a:rPr>
              <a:t>	</a:t>
            </a:r>
            <a:r>
              <a:rPr lang="fr-CA" sz="1000" dirty="0" smtClean="0">
                <a:cs typeface="Arial"/>
              </a:rPr>
              <a:t>Procédure </a:t>
            </a:r>
            <a:r>
              <a:rPr lang="fr-CA" sz="1000" dirty="0">
                <a:cs typeface="Arial"/>
              </a:rPr>
              <a:t>de dédouanement</a:t>
            </a:r>
          </a:p>
          <a:p>
            <a:pPr marL="285750" indent="-285750">
              <a:buClrTx/>
              <a:buFont typeface="Courier New"/>
              <a:buChar char="o"/>
            </a:pPr>
            <a:endParaRPr lang="fr-CA" sz="1000" b="1" dirty="0">
              <a:cs typeface="Arial"/>
            </a:endParaRPr>
          </a:p>
          <a:p>
            <a:pPr marL="285750" indent="-285750">
              <a:buClrTx/>
              <a:buFont typeface="Courier New"/>
              <a:buChar char="o"/>
            </a:pPr>
            <a:r>
              <a:rPr lang="fr-CA" sz="1000" b="1" dirty="0">
                <a:cs typeface="Arial"/>
              </a:rPr>
              <a:t>Coûts : </a:t>
            </a:r>
            <a:r>
              <a:rPr lang="fr-CA" sz="1000" dirty="0" smtClean="0">
                <a:cs typeface="Arial"/>
              </a:rPr>
              <a:t>Écarts </a:t>
            </a:r>
            <a:r>
              <a:rPr lang="fr-CA" sz="1000" dirty="0">
                <a:cs typeface="Arial"/>
              </a:rPr>
              <a:t>causés par la mauvaise qualité de </a:t>
            </a:r>
            <a:r>
              <a:rPr lang="fr-CA" sz="1000" dirty="0" smtClean="0">
                <a:cs typeface="Arial"/>
              </a:rPr>
              <a:t>l’évaluation </a:t>
            </a:r>
            <a:r>
              <a:rPr lang="fr-CA" sz="1000" dirty="0">
                <a:cs typeface="Arial"/>
              </a:rPr>
              <a:t>de </a:t>
            </a:r>
            <a:r>
              <a:rPr lang="fr-CA" sz="1000" dirty="0" smtClean="0">
                <a:cs typeface="Arial"/>
              </a:rPr>
              <a:t>l’état </a:t>
            </a:r>
            <a:r>
              <a:rPr lang="fr-CA" sz="1000" dirty="0">
                <a:cs typeface="Arial"/>
              </a:rPr>
              <a:t>de 	préparation</a:t>
            </a:r>
          </a:p>
          <a:p>
            <a:pPr>
              <a:buClrTx/>
            </a:pPr>
            <a:r>
              <a:rPr lang="fr-CA" sz="1000" dirty="0" smtClean="0">
                <a:cs typeface="Arial"/>
              </a:rPr>
              <a:t>	Procédure </a:t>
            </a:r>
            <a:r>
              <a:rPr lang="fr-CA" sz="1000" dirty="0">
                <a:cs typeface="Arial"/>
              </a:rPr>
              <a:t>de dédouanement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dirty="0" smtClean="0"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000" dirty="0" smtClean="0"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000" dirty="0">
              <a:latin typeface="Arial"/>
              <a:cs typeface="Arial"/>
            </a:endParaRPr>
          </a:p>
        </p:txBody>
      </p:sp>
      <p:sp>
        <p:nvSpPr>
          <p:cNvPr id="60" name="Conten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05000" y="1607190"/>
            <a:ext cx="6248400" cy="914400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ClrTx/>
              <a:buFont typeface="Courier New"/>
              <a:buChar char="o"/>
            </a:pPr>
            <a:r>
              <a:rPr lang="fr-CA" sz="1000" dirty="0">
                <a:cs typeface="Arial"/>
              </a:rPr>
              <a:t>Fournir des informations essentielles à </a:t>
            </a:r>
            <a:r>
              <a:rPr lang="fr-CA" sz="1000" dirty="0" smtClean="0">
                <a:cs typeface="Arial"/>
              </a:rPr>
              <a:t>l’UNICEF </a:t>
            </a:r>
            <a:r>
              <a:rPr lang="fr-CA" sz="1000" dirty="0">
                <a:cs typeface="Arial"/>
              </a:rPr>
              <a:t>pour faciliter </a:t>
            </a:r>
            <a:r>
              <a:rPr lang="fr-CA" sz="1000" dirty="0" smtClean="0">
                <a:cs typeface="Arial"/>
              </a:rPr>
              <a:t>l’élaboration d’un </a:t>
            </a:r>
            <a:r>
              <a:rPr lang="fr-CA" sz="1000" dirty="0">
                <a:cs typeface="Arial"/>
              </a:rPr>
              <a:t>plan opérationnel chiffré détaillé qui éclairera </a:t>
            </a:r>
            <a:r>
              <a:rPr lang="fr-CA" sz="1000" dirty="0" smtClean="0">
                <a:cs typeface="Arial"/>
              </a:rPr>
              <a:t>l’estimation </a:t>
            </a:r>
            <a:r>
              <a:rPr lang="fr-CA" sz="1000" dirty="0">
                <a:cs typeface="Arial"/>
              </a:rPr>
              <a:t>des coûts</a:t>
            </a:r>
          </a:p>
          <a:p>
            <a:pPr marL="285750" indent="-285750">
              <a:buClrTx/>
              <a:buFont typeface="Courier New"/>
              <a:buChar char="o"/>
            </a:pPr>
            <a:r>
              <a:rPr lang="fr-CA" sz="1000" dirty="0">
                <a:cs typeface="Arial"/>
              </a:rPr>
              <a:t>Transmettre aux fournisseurs des informations précises qui les aideront à installer </a:t>
            </a:r>
            <a:r>
              <a:rPr lang="fr-CA" sz="1000" dirty="0" smtClean="0">
                <a:cs typeface="Arial"/>
              </a:rPr>
              <a:t>l’équipement</a:t>
            </a:r>
            <a:endParaRPr lang="fr-CA" sz="1000" dirty="0">
              <a:cs typeface="Arial"/>
            </a:endParaRPr>
          </a:p>
          <a:p>
            <a:pPr marL="285750" indent="-285750">
              <a:buClrTx/>
              <a:buFont typeface="Courier New"/>
              <a:buChar char="o"/>
            </a:pPr>
            <a:r>
              <a:rPr lang="fr-CA" sz="1000" dirty="0">
                <a:cs typeface="Arial"/>
              </a:rPr>
              <a:t>Réduire le risque et le coût associé de tout écart par rapport au plan</a:t>
            </a:r>
          </a:p>
        </p:txBody>
      </p:sp>
      <p:sp>
        <p:nvSpPr>
          <p:cNvPr id="61" name="Content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891030" y="2608171"/>
            <a:ext cx="6858000" cy="2362200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ClrTx/>
              <a:buFont typeface="Courier New"/>
              <a:buChar char="o"/>
            </a:pPr>
            <a:r>
              <a:rPr lang="fr-CA" sz="1000" dirty="0">
                <a:cs typeface="Arial"/>
              </a:rPr>
              <a:t>Mettre en place une équipe de gestion de projet faisant partie du GTLN pour coordonner le processus</a:t>
            </a:r>
          </a:p>
          <a:p>
            <a:pPr marL="285750" indent="-285750">
              <a:buClrTx/>
              <a:buFont typeface="Courier New"/>
              <a:buChar char="o"/>
            </a:pPr>
            <a:r>
              <a:rPr lang="fr-CA" sz="1000" dirty="0">
                <a:cs typeface="Arial"/>
              </a:rPr>
              <a:t>Évaluer </a:t>
            </a:r>
            <a:r>
              <a:rPr lang="fr-CA" sz="1000" dirty="0" smtClean="0">
                <a:cs typeface="Arial"/>
              </a:rPr>
              <a:t>l’état </a:t>
            </a:r>
            <a:r>
              <a:rPr lang="fr-CA" sz="1000" dirty="0">
                <a:cs typeface="Arial"/>
              </a:rPr>
              <a:t>de préparation des centres de santé et valider les informations recueillies</a:t>
            </a:r>
          </a:p>
          <a:p>
            <a:pPr marL="285750" indent="-285750">
              <a:buFont typeface="Courier New"/>
              <a:buChar char="o"/>
            </a:pPr>
            <a:endParaRPr lang="en-US" sz="1000" b="1" dirty="0" smtClean="0">
              <a:latin typeface="Arial"/>
              <a:cs typeface="Arial"/>
            </a:endParaRPr>
          </a:p>
          <a:p>
            <a:r>
              <a:rPr lang="fr-CA" sz="1000" b="1" dirty="0">
                <a:solidFill>
                  <a:schemeClr val="bg1">
                    <a:lumMod val="50000"/>
                  </a:schemeClr>
                </a:solidFill>
                <a:cs typeface="Arial"/>
              </a:rPr>
              <a:t>Remarque: ce processus peut être lancé immédiatement après que la demande de la plateforme </a:t>
            </a:r>
            <a:r>
              <a:rPr lang="fr-CA" sz="1000" b="1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d’optimisation </a:t>
            </a:r>
            <a:r>
              <a:rPr lang="fr-CA" sz="1000" b="1" dirty="0">
                <a:solidFill>
                  <a:schemeClr val="bg1">
                    <a:lumMod val="50000"/>
                  </a:schemeClr>
                </a:solidFill>
                <a:cs typeface="Arial"/>
              </a:rPr>
              <a:t>de </a:t>
            </a:r>
            <a:r>
              <a:rPr lang="fr-CA" sz="1000" b="1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l’ECF </a:t>
            </a:r>
            <a:r>
              <a:rPr lang="fr-CA" sz="1000" b="1" dirty="0">
                <a:solidFill>
                  <a:schemeClr val="bg1">
                    <a:lumMod val="50000"/>
                  </a:schemeClr>
                </a:solidFill>
                <a:cs typeface="Arial"/>
              </a:rPr>
              <a:t>a été recommandée pour approbation par le CEI</a:t>
            </a:r>
          </a:p>
          <a:p>
            <a:endParaRPr lang="en-US" sz="1000" b="1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ClrTx/>
              <a:buFont typeface="Courier New"/>
              <a:buChar char="o"/>
            </a:pPr>
            <a:r>
              <a:rPr lang="fr-CA" sz="1000" dirty="0">
                <a:cs typeface="Arial"/>
              </a:rPr>
              <a:t>Décider de </a:t>
            </a:r>
            <a:r>
              <a:rPr lang="fr-CA" sz="1000" dirty="0" smtClean="0">
                <a:cs typeface="Arial"/>
              </a:rPr>
              <a:t>l’endroit où seront entreposées </a:t>
            </a:r>
            <a:r>
              <a:rPr lang="fr-CA" sz="1000" dirty="0">
                <a:cs typeface="Arial"/>
              </a:rPr>
              <a:t>les pièces de rechange </a:t>
            </a:r>
          </a:p>
          <a:p>
            <a:pPr marL="285750" indent="-285750">
              <a:buClrTx/>
              <a:buFont typeface="Courier New"/>
              <a:buChar char="o"/>
            </a:pPr>
            <a:r>
              <a:rPr lang="fr-CA" sz="1000" dirty="0">
                <a:cs typeface="Arial"/>
              </a:rPr>
              <a:t>Identifier la documentation relative au dédouanement</a:t>
            </a:r>
          </a:p>
          <a:p>
            <a:pPr marL="285750" indent="-285750">
              <a:buClrTx/>
              <a:buFont typeface="Courier New"/>
              <a:buChar char="o"/>
            </a:pPr>
            <a:r>
              <a:rPr lang="fr-CA" sz="1000" dirty="0">
                <a:cs typeface="Arial"/>
              </a:rPr>
              <a:t>Identifier les stratégies en matière de risques et de gestion des risques pour les intégrer au protocole de déviation</a:t>
            </a:r>
          </a:p>
          <a:p>
            <a:pPr marL="285750" indent="-285750">
              <a:buClrTx/>
              <a:buFont typeface="Courier New"/>
              <a:buChar char="o"/>
            </a:pPr>
            <a:r>
              <a:rPr lang="fr-CA" sz="1000" dirty="0" smtClean="0">
                <a:cs typeface="Arial"/>
              </a:rPr>
              <a:t>Synthétiser </a:t>
            </a:r>
            <a:r>
              <a:rPr lang="fr-CA" sz="1000" dirty="0">
                <a:cs typeface="Arial"/>
              </a:rPr>
              <a:t>toutes les informations requises et les transmettre au Ministère de la santé avant de les envoyer à </a:t>
            </a:r>
            <a:r>
              <a:rPr lang="fr-CA" sz="1000" dirty="0" smtClean="0">
                <a:cs typeface="Arial"/>
              </a:rPr>
              <a:t>l’UNICEF</a:t>
            </a:r>
            <a:endParaRPr lang="fr-CA" sz="1000" dirty="0">
              <a:cs typeface="Arial"/>
            </a:endParaRPr>
          </a:p>
        </p:txBody>
      </p:sp>
      <p:pic>
        <p:nvPicPr>
          <p:cNvPr id="62" name="Picture 6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-20320" y="1346200"/>
            <a:ext cx="3822700" cy="50800"/>
          </a:xfrm>
          <a:prstGeom prst="rect">
            <a:avLst/>
          </a:prstGeom>
        </p:spPr>
      </p:pic>
      <p:pic>
        <p:nvPicPr>
          <p:cNvPr id="63" name="Picture 62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0">
            <a:alphaModFix amt="66000"/>
          </a:blip>
          <a:stretch>
            <a:fillRect/>
          </a:stretch>
        </p:blipFill>
        <p:spPr>
          <a:xfrm>
            <a:off x="1904999" y="2633984"/>
            <a:ext cx="6858000" cy="27432"/>
          </a:xfrm>
          <a:prstGeom prst="rect">
            <a:avLst/>
          </a:prstGeom>
          <a:ln>
            <a:solidFill>
              <a:srgbClr val="F5FBBC"/>
            </a:solidFill>
          </a:ln>
        </p:spPr>
      </p:pic>
      <p:pic>
        <p:nvPicPr>
          <p:cNvPr id="64" name="Picture 63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20">
            <a:alphaModFix amt="66000"/>
          </a:blip>
          <a:stretch>
            <a:fillRect/>
          </a:stretch>
        </p:blipFill>
        <p:spPr>
          <a:xfrm>
            <a:off x="1904999" y="5054605"/>
            <a:ext cx="6858000" cy="27432"/>
          </a:xfrm>
          <a:prstGeom prst="rect">
            <a:avLst/>
          </a:prstGeom>
          <a:ln>
            <a:solidFill>
              <a:srgbClr val="F5FBBC"/>
            </a:solidFill>
          </a:ln>
        </p:spPr>
      </p:pic>
      <p:sp>
        <p:nvSpPr>
          <p:cNvPr id="66" name="Rectangle 6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9610" y="1702422"/>
            <a:ext cx="1552990" cy="832239"/>
          </a:xfrm>
          <a:prstGeom prst="rect">
            <a:avLst/>
          </a:prstGeom>
          <a:solidFill>
            <a:srgbClr val="C2DBE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0" tIns="180000" rIns="72002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9525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1F1F1F"/>
                </a:solidFill>
                <a:cs typeface="Arial"/>
              </a:rPr>
              <a:t>But</a:t>
            </a:r>
          </a:p>
          <a:p>
            <a:pPr marL="9525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1F1F1F"/>
              </a:solidFill>
              <a:cs typeface="Arial"/>
            </a:endParaRPr>
          </a:p>
        </p:txBody>
      </p:sp>
      <p:sp>
        <p:nvSpPr>
          <p:cNvPr id="67" name="Rectangle 6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99610" y="2661416"/>
            <a:ext cx="1552990" cy="832239"/>
          </a:xfrm>
          <a:prstGeom prst="rect">
            <a:avLst/>
          </a:prstGeom>
          <a:solidFill>
            <a:srgbClr val="C2DBE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0" tIns="180000" rIns="72002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9525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err="1" smtClean="0">
                <a:solidFill>
                  <a:srgbClr val="1F1F1F"/>
                </a:solidFill>
                <a:cs typeface="Arial"/>
              </a:rPr>
              <a:t>Étapes</a:t>
            </a:r>
            <a:r>
              <a:rPr lang="en-US" sz="1400" b="1" dirty="0" smtClean="0">
                <a:solidFill>
                  <a:srgbClr val="1F1F1F"/>
                </a:solidFill>
                <a:cs typeface="Arial"/>
              </a:rPr>
              <a:t> </a:t>
            </a:r>
            <a:r>
              <a:rPr lang="en-US" sz="1400" b="1" dirty="0" err="1" smtClean="0">
                <a:solidFill>
                  <a:srgbClr val="1F1F1F"/>
                </a:solidFill>
                <a:cs typeface="Arial"/>
              </a:rPr>
              <a:t>clés</a:t>
            </a:r>
            <a:endParaRPr lang="en-US" sz="1400" b="1" dirty="0" smtClean="0">
              <a:solidFill>
                <a:srgbClr val="1F1F1F"/>
              </a:solidFill>
              <a:cs typeface="Arial"/>
            </a:endParaRPr>
          </a:p>
          <a:p>
            <a:pPr marL="9525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1F1F1F"/>
              </a:solidFill>
              <a:cs typeface="Arial"/>
            </a:endParaRPr>
          </a:p>
        </p:txBody>
      </p:sp>
      <p:sp>
        <p:nvSpPr>
          <p:cNvPr id="68" name="Rectangle 6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199610" y="5052290"/>
            <a:ext cx="1552990" cy="832239"/>
          </a:xfrm>
          <a:prstGeom prst="rect">
            <a:avLst/>
          </a:prstGeom>
          <a:solidFill>
            <a:srgbClr val="C2DBE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0" tIns="180000" rIns="72002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9525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err="1" smtClean="0">
                <a:solidFill>
                  <a:srgbClr val="1F1F1F"/>
                </a:solidFill>
                <a:cs typeface="Arial"/>
              </a:rPr>
              <a:t>Risques</a:t>
            </a:r>
            <a:endParaRPr lang="en-US" sz="1400" b="1" dirty="0" smtClean="0">
              <a:solidFill>
                <a:srgbClr val="1F1F1F"/>
              </a:solidFill>
              <a:cs typeface="Arial"/>
            </a:endParaRPr>
          </a:p>
          <a:p>
            <a:pPr marL="9525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1F1F1F"/>
              </a:solidFill>
              <a:cs typeface="Arial"/>
            </a:endParaRPr>
          </a:p>
        </p:txBody>
      </p:sp>
      <p:sp>
        <p:nvSpPr>
          <p:cNvPr id="69" name="Rectangle 68"/>
          <p:cNvSpPr/>
          <p:nvPr>
            <p:custDataLst>
              <p:tags r:id="rId14"/>
            </p:custDataLst>
          </p:nvPr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71" name="Title 1"/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656182" y="106680"/>
            <a:ext cx="84878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1135" fontAlgn="base">
              <a:spcBef>
                <a:spcPct val="0"/>
              </a:spcBef>
              <a:spcAft>
                <a:spcPct val="0"/>
              </a:spcAft>
              <a:tabLst>
                <a:tab pos="368907" algn="l"/>
              </a:tabLst>
              <a:defRPr/>
            </a:pPr>
            <a:r>
              <a:rPr lang="en-US" sz="2000" b="1" dirty="0" err="1">
                <a:solidFill>
                  <a:schemeClr val="bg1"/>
                </a:solidFill>
                <a:latin typeface="Arial Narrow"/>
                <a:cs typeface="Arial Narrow"/>
              </a:rPr>
              <a:t>Objectifs</a:t>
            </a:r>
            <a:r>
              <a:rPr lang="en-US" sz="2000" b="1" dirty="0">
                <a:solidFill>
                  <a:schemeClr val="bg1"/>
                </a:solidFill>
                <a:latin typeface="Arial Narrow"/>
                <a:cs typeface="Arial Narrow"/>
              </a:rPr>
              <a:t> du guide</a:t>
            </a:r>
          </a:p>
        </p:txBody>
      </p:sp>
    </p:spTree>
    <p:extLst>
      <p:ext uri="{BB962C8B-B14F-4D97-AF65-F5344CB8AC3E}">
        <p14:creationId xmlns:p14="http://schemas.microsoft.com/office/powerpoint/2010/main" val="42078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591" name="think-cell Slide" r:id="rId39" imgW="360" imgH="360" progId="TCLayout.ActiveDocument.1">
                  <p:embed/>
                </p:oleObj>
              </mc:Choice>
              <mc:Fallback>
                <p:oleObj name="think-cell Slide" r:id="rId39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 hidden="1"/>
          <p:cNvSpPr/>
          <p:nvPr>
            <p:custDataLst>
              <p:tags r:id="rId3"/>
            </p:custDataLst>
          </p:nvPr>
        </p:nvSpPr>
        <p:spPr bwMode="auto">
          <a:xfrm>
            <a:off x="0" y="2"/>
            <a:ext cx="292388" cy="276999"/>
          </a:xfrm>
          <a:prstGeom prst="rect">
            <a:avLst/>
          </a:prstGeom>
          <a:solidFill>
            <a:scrgbClr r="0" g="0" b="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ctr" defTabSz="787234">
              <a:spcBef>
                <a:spcPct val="0"/>
              </a:spcBef>
              <a:spcAft>
                <a:spcPct val="0"/>
              </a:spcAft>
              <a:buClr>
                <a:srgbClr val="204024"/>
              </a:buClr>
              <a:buSzPct val="125000"/>
            </a:pPr>
            <a:endParaRPr lang="en-GB" sz="14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2" name="Rectangle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789026" y="1268230"/>
            <a:ext cx="5364089" cy="141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algn="l" defTabSz="895350">
              <a:spcBef>
                <a:spcPts val="500"/>
              </a:spcBef>
              <a:buClr>
                <a:schemeClr val="tx2"/>
              </a:buClr>
              <a:buSzPct val="125000"/>
              <a:buFont typeface="Arial" charset="0"/>
              <a:buChar char="▪"/>
              <a:defRPr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>
                <a:solidFill>
                  <a:srgbClr val="000000"/>
                </a:solidFill>
              </a:rPr>
              <a:t>Examen préalable de </a:t>
            </a:r>
            <a:r>
              <a:rPr lang="fr-CA" sz="1100" dirty="0" smtClean="0">
                <a:solidFill>
                  <a:srgbClr val="000000"/>
                </a:solidFill>
              </a:rPr>
              <a:t>l’OMS</a:t>
            </a:r>
            <a:endParaRPr lang="fr-CA" sz="1100" dirty="0">
              <a:solidFill>
                <a:srgbClr val="000000"/>
              </a:solidFill>
            </a:endParaRPr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>
                <a:solidFill>
                  <a:srgbClr val="000000"/>
                </a:solidFill>
              </a:rPr>
              <a:t>Examen du CEI</a:t>
            </a:r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>
                <a:solidFill>
                  <a:srgbClr val="000000"/>
                </a:solidFill>
              </a:rPr>
              <a:t>Approbation de </a:t>
            </a:r>
            <a:r>
              <a:rPr lang="fr-CA" sz="1100" dirty="0" err="1">
                <a:solidFill>
                  <a:srgbClr val="000000"/>
                </a:solidFill>
              </a:rPr>
              <a:t>Gavi</a:t>
            </a:r>
            <a:endParaRPr lang="fr-CA" sz="1100" dirty="0">
              <a:solidFill>
                <a:srgbClr val="000000"/>
              </a:solidFill>
            </a:endParaRPr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 err="1">
                <a:solidFill>
                  <a:srgbClr val="000000"/>
                </a:solidFill>
              </a:rPr>
              <a:t>Gavi</a:t>
            </a:r>
            <a:r>
              <a:rPr lang="fr-CA" sz="1100" dirty="0">
                <a:solidFill>
                  <a:srgbClr val="000000"/>
                </a:solidFill>
              </a:rPr>
              <a:t> délivre une lettre de décision au pays</a:t>
            </a:r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 err="1">
                <a:solidFill>
                  <a:srgbClr val="000000"/>
                </a:solidFill>
              </a:rPr>
              <a:t>Gavi</a:t>
            </a:r>
            <a:r>
              <a:rPr lang="fr-CA" sz="1100" dirty="0">
                <a:solidFill>
                  <a:srgbClr val="000000"/>
                </a:solidFill>
              </a:rPr>
              <a:t> soumet un échéancier autorisé à la Division des approvisionnements de </a:t>
            </a:r>
            <a:r>
              <a:rPr lang="fr-CA" sz="1100" dirty="0" smtClean="0">
                <a:solidFill>
                  <a:srgbClr val="000000"/>
                </a:solidFill>
              </a:rPr>
              <a:t>l’UNICEF </a:t>
            </a:r>
            <a:r>
              <a:rPr lang="fr-CA" sz="1100" dirty="0">
                <a:solidFill>
                  <a:srgbClr val="000000"/>
                </a:solidFill>
              </a:rPr>
              <a:t>(DA UNICEF) </a:t>
            </a:r>
          </a:p>
          <a:p>
            <a:pPr marL="176212" lvl="2" indent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None/>
            </a:pPr>
            <a:endParaRPr lang="en-US" sz="1200" dirty="0" smtClean="0">
              <a:solidFill>
                <a:srgbClr val="000000"/>
              </a:solidFill>
              <a:ea typeface="ＭＳ Ｐゴシック"/>
            </a:endParaRPr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endParaRPr lang="en-US" sz="1200" dirty="0" smtClean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65" name="Rectangle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767264" y="2863492"/>
            <a:ext cx="5478322" cy="246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algn="l" defTabSz="895350">
              <a:spcBef>
                <a:spcPts val="500"/>
              </a:spcBef>
              <a:buClr>
                <a:schemeClr val="tx2"/>
              </a:buClr>
              <a:buSzPct val="125000"/>
              <a:buFont typeface="Arial" charset="0"/>
              <a:buChar char="▪"/>
              <a:defRPr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>
                <a:solidFill>
                  <a:srgbClr val="000000"/>
                </a:solidFill>
              </a:rPr>
              <a:t>Le Ministère de la santé soumet un plan de déploiement opérationnel à la DA UNICEF</a:t>
            </a:r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>
                <a:solidFill>
                  <a:srgbClr val="000000"/>
                </a:solidFill>
              </a:rPr>
              <a:t>La DA UNICEF passe commande pour un paquet de services et élabore un plan opérationnel chiffré</a:t>
            </a:r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>
                <a:solidFill>
                  <a:srgbClr val="000000"/>
                </a:solidFill>
              </a:rPr>
              <a:t>GAVI approuve le plan opérationnel chiffré</a:t>
            </a:r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>
                <a:solidFill>
                  <a:srgbClr val="000000"/>
                </a:solidFill>
              </a:rPr>
              <a:t>Le Ministère de la santé valide le plan opérationnel chiffré</a:t>
            </a:r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>
                <a:solidFill>
                  <a:srgbClr val="000000"/>
                </a:solidFill>
              </a:rPr>
              <a:t>La DA UNICEF envoie une estimation des coûts au Ministère de la santé</a:t>
            </a:r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>
                <a:solidFill>
                  <a:srgbClr val="000000"/>
                </a:solidFill>
              </a:rPr>
              <a:t>Le Ministère de la santé accepte </a:t>
            </a:r>
            <a:r>
              <a:rPr lang="fr-CA" sz="1100" dirty="0" smtClean="0">
                <a:solidFill>
                  <a:srgbClr val="000000"/>
                </a:solidFill>
              </a:rPr>
              <a:t>l’estimation </a:t>
            </a:r>
            <a:r>
              <a:rPr lang="fr-CA" sz="1100" dirty="0">
                <a:solidFill>
                  <a:srgbClr val="000000"/>
                </a:solidFill>
              </a:rPr>
              <a:t>des coûts et transfère sa part </a:t>
            </a:r>
            <a:r>
              <a:rPr lang="fr-CA" sz="1100" dirty="0" smtClean="0">
                <a:solidFill>
                  <a:srgbClr val="000000"/>
                </a:solidFill>
              </a:rPr>
              <a:t>d’investissement </a:t>
            </a:r>
            <a:r>
              <a:rPr lang="fr-CA" sz="1100" dirty="0">
                <a:solidFill>
                  <a:srgbClr val="000000"/>
                </a:solidFill>
              </a:rPr>
              <a:t>conjoint à la DA UNICEF</a:t>
            </a:r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 err="1">
                <a:solidFill>
                  <a:srgbClr val="000000"/>
                </a:solidFill>
              </a:rPr>
              <a:t>Gavi</a:t>
            </a:r>
            <a:r>
              <a:rPr lang="fr-CA" sz="1100" dirty="0">
                <a:solidFill>
                  <a:srgbClr val="000000"/>
                </a:solidFill>
              </a:rPr>
              <a:t> transfère sa part </a:t>
            </a:r>
            <a:r>
              <a:rPr lang="fr-CA" sz="1100" dirty="0" smtClean="0">
                <a:solidFill>
                  <a:srgbClr val="000000"/>
                </a:solidFill>
              </a:rPr>
              <a:t>d’investissement </a:t>
            </a:r>
            <a:r>
              <a:rPr lang="fr-CA" sz="1100" dirty="0">
                <a:solidFill>
                  <a:srgbClr val="000000"/>
                </a:solidFill>
              </a:rPr>
              <a:t>conjoint à la DA UNICEF</a:t>
            </a:r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endParaRPr lang="en-US" sz="1200" dirty="0" smtClean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74" name="Rectangle 3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2825411" y="923180"/>
            <a:ext cx="3203506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lvl="0" algn="l" defTabSz="895350" eaLnBrk="1" hangingPunct="1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algn="l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algn="l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algn="l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algn="l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9966"/>
              </a:buClr>
            </a:pPr>
            <a:r>
              <a:rPr lang="en-US" sz="1300" b="1" dirty="0" err="1" smtClean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  <a:t>Activités</a:t>
            </a:r>
            <a:endParaRPr lang="en-US" sz="1300" b="1" dirty="0">
              <a:solidFill>
                <a:srgbClr val="E0EDFD">
                  <a:lumMod val="10000"/>
                </a:srgbClr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5" name="Rectangle 3"/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7470916" y="946013"/>
            <a:ext cx="1116000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lvl="0" algn="l" defTabSz="895350" eaLnBrk="1" hangingPunct="1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algn="l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algn="l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algn="l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algn="l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9966"/>
              </a:buClr>
            </a:pPr>
            <a:r>
              <a:rPr lang="en-US" sz="1300" b="1" dirty="0" err="1" smtClean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  <a:t>Vérification</a:t>
            </a:r>
            <a:r>
              <a:rPr lang="en-US" sz="1300" b="1" dirty="0" smtClean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  <a:t> de </a:t>
            </a:r>
            <a:r>
              <a:rPr lang="en-US" sz="1300" b="1" dirty="0" err="1" smtClean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  <a:t>l’état</a:t>
            </a:r>
            <a:endParaRPr lang="en-US" sz="1300" b="1" dirty="0">
              <a:solidFill>
                <a:srgbClr val="E0EDFD">
                  <a:lumMod val="10000"/>
                </a:srgbClr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6" name="Freeform 99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8253154" y="1612800"/>
            <a:ext cx="227698" cy="216000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9" name="Freeform 99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8253154" y="1371600"/>
            <a:ext cx="227698" cy="216000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0" name="Freeform 99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8253154" y="1840774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2" name="Freeform 99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8253154" y="2116585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4" name="Freeform 99"/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8239687" y="2884055"/>
            <a:ext cx="227698" cy="216000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6" name="Freeform 99"/>
          <p:cNvSpPr>
            <a:spLocks noChangeAspect="1"/>
          </p:cNvSpPr>
          <p:nvPr>
            <p:custDataLst>
              <p:tags r:id="rId13"/>
            </p:custDataLst>
          </p:nvPr>
        </p:nvSpPr>
        <p:spPr bwMode="auto">
          <a:xfrm>
            <a:off x="8253154" y="3693997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7" name="Freeform 99"/>
          <p:cNvSpPr>
            <a:spLocks noChangeAspect="1"/>
          </p:cNvSpPr>
          <p:nvPr>
            <p:custDataLst>
              <p:tags r:id="rId14"/>
            </p:custDataLst>
          </p:nvPr>
        </p:nvSpPr>
        <p:spPr bwMode="auto">
          <a:xfrm>
            <a:off x="8253154" y="4226709"/>
            <a:ext cx="227698" cy="216000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8" name="Freeform 99"/>
          <p:cNvSpPr>
            <a:spLocks noChangeAspect="1"/>
          </p:cNvSpPr>
          <p:nvPr>
            <p:custDataLst>
              <p:tags r:id="rId15"/>
            </p:custDataLst>
          </p:nvPr>
        </p:nvSpPr>
        <p:spPr bwMode="auto">
          <a:xfrm>
            <a:off x="8253154" y="3934509"/>
            <a:ext cx="227698" cy="216000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9" name="Freeform 99"/>
          <p:cNvSpPr>
            <a:spLocks noChangeAspect="1"/>
          </p:cNvSpPr>
          <p:nvPr>
            <p:custDataLst>
              <p:tags r:id="rId16"/>
            </p:custDataLst>
          </p:nvPr>
        </p:nvSpPr>
        <p:spPr bwMode="auto">
          <a:xfrm>
            <a:off x="8253154" y="4455309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0" name="Freeform 99"/>
          <p:cNvSpPr>
            <a:spLocks noChangeAspect="1"/>
          </p:cNvSpPr>
          <p:nvPr>
            <p:custDataLst>
              <p:tags r:id="rId17"/>
            </p:custDataLst>
          </p:nvPr>
        </p:nvSpPr>
        <p:spPr bwMode="auto">
          <a:xfrm>
            <a:off x="8253154" y="4836309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Group 102"/>
          <p:cNvGrpSpPr/>
          <p:nvPr>
            <p:custDataLst>
              <p:tags r:id="rId18"/>
            </p:custDataLst>
          </p:nvPr>
        </p:nvGrpSpPr>
        <p:grpSpPr>
          <a:xfrm>
            <a:off x="5794516" y="606623"/>
            <a:ext cx="3234600" cy="307777"/>
            <a:chOff x="5413800" y="332096"/>
            <a:chExt cx="3234600" cy="307777"/>
          </a:xfrm>
        </p:grpSpPr>
        <p:grpSp>
          <p:nvGrpSpPr>
            <p:cNvPr id="3" name="Group 98"/>
            <p:cNvGrpSpPr/>
            <p:nvPr/>
          </p:nvGrpSpPr>
          <p:grpSpPr>
            <a:xfrm>
              <a:off x="6946200" y="405099"/>
              <a:ext cx="895542" cy="141949"/>
              <a:chOff x="6946200" y="405099"/>
              <a:chExt cx="895542" cy="141949"/>
            </a:xfrm>
          </p:grpSpPr>
          <p:sp>
            <p:nvSpPr>
              <p:cNvPr id="95" name="Freeform 99"/>
              <p:cNvSpPr>
                <a:spLocks noChangeAspect="1"/>
              </p:cNvSpPr>
              <p:nvPr/>
            </p:nvSpPr>
            <p:spPr bwMode="auto">
              <a:xfrm>
                <a:off x="6946200" y="405099"/>
                <a:ext cx="144000" cy="136602"/>
              </a:xfrm>
              <a:custGeom>
                <a:avLst/>
                <a:gdLst>
                  <a:gd name="T0" fmla="*/ 3040 w 3040"/>
                  <a:gd name="T1" fmla="*/ 109 h 2884"/>
                  <a:gd name="T2" fmla="*/ 2860 w 3040"/>
                  <a:gd name="T3" fmla="*/ 256 h 2884"/>
                  <a:gd name="T4" fmla="*/ 2673 w 3040"/>
                  <a:gd name="T5" fmla="*/ 428 h 2884"/>
                  <a:gd name="T6" fmla="*/ 2479 w 3040"/>
                  <a:gd name="T7" fmla="*/ 627 h 2884"/>
                  <a:gd name="T8" fmla="*/ 2277 w 3040"/>
                  <a:gd name="T9" fmla="*/ 853 h 2884"/>
                  <a:gd name="T10" fmla="*/ 2067 w 3040"/>
                  <a:gd name="T11" fmla="*/ 1106 h 2884"/>
                  <a:gd name="T12" fmla="*/ 1926 w 3040"/>
                  <a:gd name="T13" fmla="*/ 1287 h 2884"/>
                  <a:gd name="T14" fmla="*/ 1727 w 3040"/>
                  <a:gd name="T15" fmla="*/ 1556 h 2884"/>
                  <a:gd name="T16" fmla="*/ 1546 w 3040"/>
                  <a:gd name="T17" fmla="*/ 1819 h 2884"/>
                  <a:gd name="T18" fmla="*/ 1385 w 3040"/>
                  <a:gd name="T19" fmla="*/ 2076 h 2884"/>
                  <a:gd name="T20" fmla="*/ 1243 w 3040"/>
                  <a:gd name="T21" fmla="*/ 2324 h 2884"/>
                  <a:gd name="T22" fmla="*/ 1120 w 3040"/>
                  <a:gd name="T23" fmla="*/ 2567 h 2884"/>
                  <a:gd name="T24" fmla="*/ 865 w 3040"/>
                  <a:gd name="T25" fmla="*/ 2741 h 2884"/>
                  <a:gd name="T26" fmla="*/ 704 w 3040"/>
                  <a:gd name="T27" fmla="*/ 2867 h 2884"/>
                  <a:gd name="T28" fmla="*/ 675 w 3040"/>
                  <a:gd name="T29" fmla="*/ 2856 h 2884"/>
                  <a:gd name="T30" fmla="*/ 603 w 3040"/>
                  <a:gd name="T31" fmla="*/ 2655 h 2884"/>
                  <a:gd name="T32" fmla="*/ 498 w 3040"/>
                  <a:gd name="T33" fmla="*/ 2404 h 2884"/>
                  <a:gd name="T34" fmla="*/ 401 w 3040"/>
                  <a:gd name="T35" fmla="*/ 2197 h 2884"/>
                  <a:gd name="T36" fmla="*/ 311 w 3040"/>
                  <a:gd name="T37" fmla="*/ 2034 h 2884"/>
                  <a:gd name="T38" fmla="*/ 253 w 3040"/>
                  <a:gd name="T39" fmla="*/ 1950 h 2884"/>
                  <a:gd name="T40" fmla="*/ 164 w 3040"/>
                  <a:gd name="T41" fmla="*/ 1855 h 2884"/>
                  <a:gd name="T42" fmla="*/ 69 w 3040"/>
                  <a:gd name="T43" fmla="*/ 1786 h 2884"/>
                  <a:gd name="T44" fmla="*/ 0 w 3040"/>
                  <a:gd name="T45" fmla="*/ 1757 h 2884"/>
                  <a:gd name="T46" fmla="*/ 87 w 3040"/>
                  <a:gd name="T47" fmla="*/ 1672 h 2884"/>
                  <a:gd name="T48" fmla="*/ 172 w 3040"/>
                  <a:gd name="T49" fmla="*/ 1605 h 2884"/>
                  <a:gd name="T50" fmla="*/ 254 w 3040"/>
                  <a:gd name="T51" fmla="*/ 1555 h 2884"/>
                  <a:gd name="T52" fmla="*/ 332 w 3040"/>
                  <a:gd name="T53" fmla="*/ 1523 h 2884"/>
                  <a:gd name="T54" fmla="*/ 409 w 3040"/>
                  <a:gd name="T55" fmla="*/ 1508 h 2884"/>
                  <a:gd name="T56" fmla="*/ 444 w 3040"/>
                  <a:gd name="T57" fmla="*/ 1507 h 2884"/>
                  <a:gd name="T58" fmla="*/ 476 w 3040"/>
                  <a:gd name="T59" fmla="*/ 1513 h 2884"/>
                  <a:gd name="T60" fmla="*/ 543 w 3040"/>
                  <a:gd name="T61" fmla="*/ 1551 h 2884"/>
                  <a:gd name="T62" fmla="*/ 612 w 3040"/>
                  <a:gd name="T63" fmla="*/ 1621 h 2884"/>
                  <a:gd name="T64" fmla="*/ 683 w 3040"/>
                  <a:gd name="T65" fmla="*/ 1723 h 2884"/>
                  <a:gd name="T66" fmla="*/ 757 w 3040"/>
                  <a:gd name="T67" fmla="*/ 1858 h 2884"/>
                  <a:gd name="T68" fmla="*/ 877 w 3040"/>
                  <a:gd name="T69" fmla="*/ 2117 h 2884"/>
                  <a:gd name="T70" fmla="*/ 973 w 3040"/>
                  <a:gd name="T71" fmla="*/ 1963 h 2884"/>
                  <a:gd name="T72" fmla="*/ 1129 w 3040"/>
                  <a:gd name="T73" fmla="*/ 1731 h 2884"/>
                  <a:gd name="T74" fmla="*/ 1299 w 3040"/>
                  <a:gd name="T75" fmla="*/ 1503 h 2884"/>
                  <a:gd name="T76" fmla="*/ 1485 w 3040"/>
                  <a:gd name="T77" fmla="*/ 1277 h 2884"/>
                  <a:gd name="T78" fmla="*/ 1685 w 3040"/>
                  <a:gd name="T79" fmla="*/ 1052 h 2884"/>
                  <a:gd name="T80" fmla="*/ 1828 w 3040"/>
                  <a:gd name="T81" fmla="*/ 904 h 2884"/>
                  <a:gd name="T82" fmla="*/ 2045 w 3040"/>
                  <a:gd name="T83" fmla="*/ 693 h 2884"/>
                  <a:gd name="T84" fmla="*/ 2260 w 3040"/>
                  <a:gd name="T85" fmla="*/ 502 h 2884"/>
                  <a:gd name="T86" fmla="*/ 2474 w 3040"/>
                  <a:gd name="T87" fmla="*/ 328 h 2884"/>
                  <a:gd name="T88" fmla="*/ 2685 w 3040"/>
                  <a:gd name="T89" fmla="*/ 175 h 2884"/>
                  <a:gd name="T90" fmla="*/ 2893 w 3040"/>
                  <a:gd name="T91" fmla="*/ 40 h 2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40" h="2884">
                    <a:moveTo>
                      <a:pt x="2963" y="0"/>
                    </a:moveTo>
                    <a:lnTo>
                      <a:pt x="3040" y="109"/>
                    </a:lnTo>
                    <a:lnTo>
                      <a:pt x="3040" y="109"/>
                    </a:lnTo>
                    <a:lnTo>
                      <a:pt x="2981" y="155"/>
                    </a:lnTo>
                    <a:lnTo>
                      <a:pt x="2922" y="203"/>
                    </a:lnTo>
                    <a:lnTo>
                      <a:pt x="2860" y="256"/>
                    </a:lnTo>
                    <a:lnTo>
                      <a:pt x="2799" y="309"/>
                    </a:lnTo>
                    <a:lnTo>
                      <a:pt x="2736" y="367"/>
                    </a:lnTo>
                    <a:lnTo>
                      <a:pt x="2673" y="428"/>
                    </a:lnTo>
                    <a:lnTo>
                      <a:pt x="2610" y="491"/>
                    </a:lnTo>
                    <a:lnTo>
                      <a:pt x="2545" y="557"/>
                    </a:lnTo>
                    <a:lnTo>
                      <a:pt x="2479" y="627"/>
                    </a:lnTo>
                    <a:lnTo>
                      <a:pt x="2413" y="699"/>
                    </a:lnTo>
                    <a:lnTo>
                      <a:pt x="2346" y="775"/>
                    </a:lnTo>
                    <a:lnTo>
                      <a:pt x="2277" y="853"/>
                    </a:lnTo>
                    <a:lnTo>
                      <a:pt x="2209" y="934"/>
                    </a:lnTo>
                    <a:lnTo>
                      <a:pt x="2139" y="1018"/>
                    </a:lnTo>
                    <a:lnTo>
                      <a:pt x="2067" y="1106"/>
                    </a:lnTo>
                    <a:lnTo>
                      <a:pt x="1996" y="1196"/>
                    </a:lnTo>
                    <a:lnTo>
                      <a:pt x="1996" y="1196"/>
                    </a:lnTo>
                    <a:lnTo>
                      <a:pt x="1926" y="1287"/>
                    </a:lnTo>
                    <a:lnTo>
                      <a:pt x="1858" y="1377"/>
                    </a:lnTo>
                    <a:lnTo>
                      <a:pt x="1790" y="1468"/>
                    </a:lnTo>
                    <a:lnTo>
                      <a:pt x="1727" y="1556"/>
                    </a:lnTo>
                    <a:lnTo>
                      <a:pt x="1664" y="1645"/>
                    </a:lnTo>
                    <a:lnTo>
                      <a:pt x="1605" y="1733"/>
                    </a:lnTo>
                    <a:lnTo>
                      <a:pt x="1546" y="1819"/>
                    </a:lnTo>
                    <a:lnTo>
                      <a:pt x="1490" y="1905"/>
                    </a:lnTo>
                    <a:lnTo>
                      <a:pt x="1437" y="1991"/>
                    </a:lnTo>
                    <a:lnTo>
                      <a:pt x="1385" y="2076"/>
                    </a:lnTo>
                    <a:lnTo>
                      <a:pt x="1336" y="2159"/>
                    </a:lnTo>
                    <a:lnTo>
                      <a:pt x="1289" y="2242"/>
                    </a:lnTo>
                    <a:lnTo>
                      <a:pt x="1243" y="2324"/>
                    </a:lnTo>
                    <a:lnTo>
                      <a:pt x="1200" y="2405"/>
                    </a:lnTo>
                    <a:lnTo>
                      <a:pt x="1160" y="2486"/>
                    </a:lnTo>
                    <a:lnTo>
                      <a:pt x="1120" y="2567"/>
                    </a:lnTo>
                    <a:lnTo>
                      <a:pt x="958" y="2676"/>
                    </a:lnTo>
                    <a:lnTo>
                      <a:pt x="958" y="2676"/>
                    </a:lnTo>
                    <a:lnTo>
                      <a:pt x="865" y="2741"/>
                    </a:lnTo>
                    <a:lnTo>
                      <a:pt x="788" y="2798"/>
                    </a:lnTo>
                    <a:lnTo>
                      <a:pt x="728" y="2845"/>
                    </a:lnTo>
                    <a:lnTo>
                      <a:pt x="704" y="2867"/>
                    </a:lnTo>
                    <a:lnTo>
                      <a:pt x="683" y="2884"/>
                    </a:lnTo>
                    <a:lnTo>
                      <a:pt x="683" y="2884"/>
                    </a:lnTo>
                    <a:lnTo>
                      <a:pt x="675" y="2856"/>
                    </a:lnTo>
                    <a:lnTo>
                      <a:pt x="666" y="2825"/>
                    </a:lnTo>
                    <a:lnTo>
                      <a:pt x="639" y="2748"/>
                    </a:lnTo>
                    <a:lnTo>
                      <a:pt x="603" y="2655"/>
                    </a:lnTo>
                    <a:lnTo>
                      <a:pt x="560" y="2546"/>
                    </a:lnTo>
                    <a:lnTo>
                      <a:pt x="498" y="2404"/>
                    </a:lnTo>
                    <a:lnTo>
                      <a:pt x="498" y="2404"/>
                    </a:lnTo>
                    <a:lnTo>
                      <a:pt x="465" y="2330"/>
                    </a:lnTo>
                    <a:lnTo>
                      <a:pt x="433" y="2261"/>
                    </a:lnTo>
                    <a:lnTo>
                      <a:pt x="401" y="2197"/>
                    </a:lnTo>
                    <a:lnTo>
                      <a:pt x="371" y="2137"/>
                    </a:lnTo>
                    <a:lnTo>
                      <a:pt x="340" y="2084"/>
                    </a:lnTo>
                    <a:lnTo>
                      <a:pt x="311" y="2034"/>
                    </a:lnTo>
                    <a:lnTo>
                      <a:pt x="281" y="1991"/>
                    </a:lnTo>
                    <a:lnTo>
                      <a:pt x="253" y="1950"/>
                    </a:lnTo>
                    <a:lnTo>
                      <a:pt x="253" y="1950"/>
                    </a:lnTo>
                    <a:lnTo>
                      <a:pt x="225" y="1915"/>
                    </a:lnTo>
                    <a:lnTo>
                      <a:pt x="195" y="1885"/>
                    </a:lnTo>
                    <a:lnTo>
                      <a:pt x="164" y="1855"/>
                    </a:lnTo>
                    <a:lnTo>
                      <a:pt x="133" y="1829"/>
                    </a:lnTo>
                    <a:lnTo>
                      <a:pt x="101" y="1807"/>
                    </a:lnTo>
                    <a:lnTo>
                      <a:pt x="69" y="1786"/>
                    </a:lnTo>
                    <a:lnTo>
                      <a:pt x="35" y="1770"/>
                    </a:lnTo>
                    <a:lnTo>
                      <a:pt x="0" y="1757"/>
                    </a:lnTo>
                    <a:lnTo>
                      <a:pt x="0" y="1757"/>
                    </a:lnTo>
                    <a:lnTo>
                      <a:pt x="30" y="1726"/>
                    </a:lnTo>
                    <a:lnTo>
                      <a:pt x="59" y="1698"/>
                    </a:lnTo>
                    <a:lnTo>
                      <a:pt x="87" y="1672"/>
                    </a:lnTo>
                    <a:lnTo>
                      <a:pt x="116" y="1646"/>
                    </a:lnTo>
                    <a:lnTo>
                      <a:pt x="144" y="1625"/>
                    </a:lnTo>
                    <a:lnTo>
                      <a:pt x="172" y="1605"/>
                    </a:lnTo>
                    <a:lnTo>
                      <a:pt x="199" y="1586"/>
                    </a:lnTo>
                    <a:lnTo>
                      <a:pt x="227" y="1568"/>
                    </a:lnTo>
                    <a:lnTo>
                      <a:pt x="254" y="1555"/>
                    </a:lnTo>
                    <a:lnTo>
                      <a:pt x="281" y="1542"/>
                    </a:lnTo>
                    <a:lnTo>
                      <a:pt x="307" y="1531"/>
                    </a:lnTo>
                    <a:lnTo>
                      <a:pt x="332" y="1523"/>
                    </a:lnTo>
                    <a:lnTo>
                      <a:pt x="359" y="1516"/>
                    </a:lnTo>
                    <a:lnTo>
                      <a:pt x="385" y="1511"/>
                    </a:lnTo>
                    <a:lnTo>
                      <a:pt x="409" y="1508"/>
                    </a:lnTo>
                    <a:lnTo>
                      <a:pt x="434" y="1507"/>
                    </a:lnTo>
                    <a:lnTo>
                      <a:pt x="434" y="1507"/>
                    </a:lnTo>
                    <a:lnTo>
                      <a:pt x="444" y="1507"/>
                    </a:lnTo>
                    <a:lnTo>
                      <a:pt x="455" y="1508"/>
                    </a:lnTo>
                    <a:lnTo>
                      <a:pt x="465" y="1511"/>
                    </a:lnTo>
                    <a:lnTo>
                      <a:pt x="476" y="1513"/>
                    </a:lnTo>
                    <a:lnTo>
                      <a:pt x="499" y="1523"/>
                    </a:lnTo>
                    <a:lnTo>
                      <a:pt x="521" y="1535"/>
                    </a:lnTo>
                    <a:lnTo>
                      <a:pt x="543" y="1551"/>
                    </a:lnTo>
                    <a:lnTo>
                      <a:pt x="566" y="1571"/>
                    </a:lnTo>
                    <a:lnTo>
                      <a:pt x="589" y="1594"/>
                    </a:lnTo>
                    <a:lnTo>
                      <a:pt x="612" y="1621"/>
                    </a:lnTo>
                    <a:lnTo>
                      <a:pt x="636" y="1652"/>
                    </a:lnTo>
                    <a:lnTo>
                      <a:pt x="659" y="1685"/>
                    </a:lnTo>
                    <a:lnTo>
                      <a:pt x="683" y="1723"/>
                    </a:lnTo>
                    <a:lnTo>
                      <a:pt x="708" y="1763"/>
                    </a:lnTo>
                    <a:lnTo>
                      <a:pt x="733" y="1809"/>
                    </a:lnTo>
                    <a:lnTo>
                      <a:pt x="757" y="1858"/>
                    </a:lnTo>
                    <a:lnTo>
                      <a:pt x="783" y="1909"/>
                    </a:lnTo>
                    <a:lnTo>
                      <a:pt x="808" y="1964"/>
                    </a:lnTo>
                    <a:lnTo>
                      <a:pt x="877" y="2117"/>
                    </a:lnTo>
                    <a:lnTo>
                      <a:pt x="877" y="2117"/>
                    </a:lnTo>
                    <a:lnTo>
                      <a:pt x="924" y="2039"/>
                    </a:lnTo>
                    <a:lnTo>
                      <a:pt x="973" y="1963"/>
                    </a:lnTo>
                    <a:lnTo>
                      <a:pt x="1024" y="1885"/>
                    </a:lnTo>
                    <a:lnTo>
                      <a:pt x="1075" y="1808"/>
                    </a:lnTo>
                    <a:lnTo>
                      <a:pt x="1129" y="1731"/>
                    </a:lnTo>
                    <a:lnTo>
                      <a:pt x="1184" y="1655"/>
                    </a:lnTo>
                    <a:lnTo>
                      <a:pt x="1242" y="1578"/>
                    </a:lnTo>
                    <a:lnTo>
                      <a:pt x="1299" y="1503"/>
                    </a:lnTo>
                    <a:lnTo>
                      <a:pt x="1360" y="1427"/>
                    </a:lnTo>
                    <a:lnTo>
                      <a:pt x="1422" y="1351"/>
                    </a:lnTo>
                    <a:lnTo>
                      <a:pt x="1485" y="1277"/>
                    </a:lnTo>
                    <a:lnTo>
                      <a:pt x="1551" y="1201"/>
                    </a:lnTo>
                    <a:lnTo>
                      <a:pt x="1618" y="1127"/>
                    </a:lnTo>
                    <a:lnTo>
                      <a:pt x="1685" y="1052"/>
                    </a:lnTo>
                    <a:lnTo>
                      <a:pt x="1757" y="978"/>
                    </a:lnTo>
                    <a:lnTo>
                      <a:pt x="1828" y="904"/>
                    </a:lnTo>
                    <a:lnTo>
                      <a:pt x="1828" y="904"/>
                    </a:lnTo>
                    <a:lnTo>
                      <a:pt x="1901" y="831"/>
                    </a:lnTo>
                    <a:lnTo>
                      <a:pt x="1973" y="761"/>
                    </a:lnTo>
                    <a:lnTo>
                      <a:pt x="2045" y="693"/>
                    </a:lnTo>
                    <a:lnTo>
                      <a:pt x="2117" y="627"/>
                    </a:lnTo>
                    <a:lnTo>
                      <a:pt x="2189" y="564"/>
                    </a:lnTo>
                    <a:lnTo>
                      <a:pt x="2260" y="502"/>
                    </a:lnTo>
                    <a:lnTo>
                      <a:pt x="2331" y="441"/>
                    </a:lnTo>
                    <a:lnTo>
                      <a:pt x="2402" y="383"/>
                    </a:lnTo>
                    <a:lnTo>
                      <a:pt x="2474" y="328"/>
                    </a:lnTo>
                    <a:lnTo>
                      <a:pt x="2544" y="274"/>
                    </a:lnTo>
                    <a:lnTo>
                      <a:pt x="2614" y="223"/>
                    </a:lnTo>
                    <a:lnTo>
                      <a:pt x="2685" y="175"/>
                    </a:lnTo>
                    <a:lnTo>
                      <a:pt x="2755" y="128"/>
                    </a:lnTo>
                    <a:lnTo>
                      <a:pt x="2825" y="83"/>
                    </a:lnTo>
                    <a:lnTo>
                      <a:pt x="2893" y="40"/>
                    </a:lnTo>
                    <a:lnTo>
                      <a:pt x="2963" y="0"/>
                    </a:lnTo>
                    <a:lnTo>
                      <a:pt x="2963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solidFill>
                  <a:srgbClr val="003300"/>
                </a:solidFill>
              </a:ln>
              <a:extLst/>
            </p:spPr>
            <p:txBody>
              <a:bodyPr vert="horz" wrap="square" lIns="93286" tIns="46643" rIns="93286" bIns="46643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 dirty="0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7" name="dtable170554751157760 10 144 283 167 68"/>
              <p:cNvSpPr txBox="1">
                <a:spLocks noChangeArrowheads="1"/>
              </p:cNvSpPr>
              <p:nvPr/>
            </p:nvSpPr>
            <p:spPr bwMode="gray">
              <a:xfrm>
                <a:off x="7121742" y="408549"/>
                <a:ext cx="720000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0" indent="0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3675" indent="-19208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457200" indent="-26193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614363" indent="-1555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rgbClr val="000000"/>
                  </a:buClr>
                  <a:buFont typeface="Arial" charset="0"/>
                  <a:buNone/>
                </a:pPr>
                <a:r>
                  <a:rPr lang="en-US" sz="900" i="1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Terminé</a:t>
                </a:r>
                <a:endParaRPr lang="en-US" sz="900" i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" name="Group 99"/>
            <p:cNvGrpSpPr/>
            <p:nvPr/>
          </p:nvGrpSpPr>
          <p:grpSpPr>
            <a:xfrm>
              <a:off x="7772400" y="394648"/>
              <a:ext cx="876000" cy="152400"/>
              <a:chOff x="8103342" y="390644"/>
              <a:chExt cx="876000" cy="152400"/>
            </a:xfrm>
          </p:grpSpPr>
          <p:sp>
            <p:nvSpPr>
              <p:cNvPr id="96" name="Freeform 99"/>
              <p:cNvSpPr>
                <a:spLocks noChangeAspect="1"/>
              </p:cNvSpPr>
              <p:nvPr/>
            </p:nvSpPr>
            <p:spPr bwMode="auto">
              <a:xfrm>
                <a:off x="8103342" y="390644"/>
                <a:ext cx="144000" cy="136602"/>
              </a:xfrm>
              <a:custGeom>
                <a:avLst/>
                <a:gdLst>
                  <a:gd name="T0" fmla="*/ 3040 w 3040"/>
                  <a:gd name="T1" fmla="*/ 109 h 2884"/>
                  <a:gd name="T2" fmla="*/ 2860 w 3040"/>
                  <a:gd name="T3" fmla="*/ 256 h 2884"/>
                  <a:gd name="T4" fmla="*/ 2673 w 3040"/>
                  <a:gd name="T5" fmla="*/ 428 h 2884"/>
                  <a:gd name="T6" fmla="*/ 2479 w 3040"/>
                  <a:gd name="T7" fmla="*/ 627 h 2884"/>
                  <a:gd name="T8" fmla="*/ 2277 w 3040"/>
                  <a:gd name="T9" fmla="*/ 853 h 2884"/>
                  <a:gd name="T10" fmla="*/ 2067 w 3040"/>
                  <a:gd name="T11" fmla="*/ 1106 h 2884"/>
                  <a:gd name="T12" fmla="*/ 1926 w 3040"/>
                  <a:gd name="T13" fmla="*/ 1287 h 2884"/>
                  <a:gd name="T14" fmla="*/ 1727 w 3040"/>
                  <a:gd name="T15" fmla="*/ 1556 h 2884"/>
                  <a:gd name="T16" fmla="*/ 1546 w 3040"/>
                  <a:gd name="T17" fmla="*/ 1819 h 2884"/>
                  <a:gd name="T18" fmla="*/ 1385 w 3040"/>
                  <a:gd name="T19" fmla="*/ 2076 h 2884"/>
                  <a:gd name="T20" fmla="*/ 1243 w 3040"/>
                  <a:gd name="T21" fmla="*/ 2324 h 2884"/>
                  <a:gd name="T22" fmla="*/ 1120 w 3040"/>
                  <a:gd name="T23" fmla="*/ 2567 h 2884"/>
                  <a:gd name="T24" fmla="*/ 865 w 3040"/>
                  <a:gd name="T25" fmla="*/ 2741 h 2884"/>
                  <a:gd name="T26" fmla="*/ 704 w 3040"/>
                  <a:gd name="T27" fmla="*/ 2867 h 2884"/>
                  <a:gd name="T28" fmla="*/ 675 w 3040"/>
                  <a:gd name="T29" fmla="*/ 2856 h 2884"/>
                  <a:gd name="T30" fmla="*/ 603 w 3040"/>
                  <a:gd name="T31" fmla="*/ 2655 h 2884"/>
                  <a:gd name="T32" fmla="*/ 498 w 3040"/>
                  <a:gd name="T33" fmla="*/ 2404 h 2884"/>
                  <a:gd name="T34" fmla="*/ 401 w 3040"/>
                  <a:gd name="T35" fmla="*/ 2197 h 2884"/>
                  <a:gd name="T36" fmla="*/ 311 w 3040"/>
                  <a:gd name="T37" fmla="*/ 2034 h 2884"/>
                  <a:gd name="T38" fmla="*/ 253 w 3040"/>
                  <a:gd name="T39" fmla="*/ 1950 h 2884"/>
                  <a:gd name="T40" fmla="*/ 164 w 3040"/>
                  <a:gd name="T41" fmla="*/ 1855 h 2884"/>
                  <a:gd name="T42" fmla="*/ 69 w 3040"/>
                  <a:gd name="T43" fmla="*/ 1786 h 2884"/>
                  <a:gd name="T44" fmla="*/ 0 w 3040"/>
                  <a:gd name="T45" fmla="*/ 1757 h 2884"/>
                  <a:gd name="T46" fmla="*/ 87 w 3040"/>
                  <a:gd name="T47" fmla="*/ 1672 h 2884"/>
                  <a:gd name="T48" fmla="*/ 172 w 3040"/>
                  <a:gd name="T49" fmla="*/ 1605 h 2884"/>
                  <a:gd name="T50" fmla="*/ 254 w 3040"/>
                  <a:gd name="T51" fmla="*/ 1555 h 2884"/>
                  <a:gd name="T52" fmla="*/ 332 w 3040"/>
                  <a:gd name="T53" fmla="*/ 1523 h 2884"/>
                  <a:gd name="T54" fmla="*/ 409 w 3040"/>
                  <a:gd name="T55" fmla="*/ 1508 h 2884"/>
                  <a:gd name="T56" fmla="*/ 444 w 3040"/>
                  <a:gd name="T57" fmla="*/ 1507 h 2884"/>
                  <a:gd name="T58" fmla="*/ 476 w 3040"/>
                  <a:gd name="T59" fmla="*/ 1513 h 2884"/>
                  <a:gd name="T60" fmla="*/ 543 w 3040"/>
                  <a:gd name="T61" fmla="*/ 1551 h 2884"/>
                  <a:gd name="T62" fmla="*/ 612 w 3040"/>
                  <a:gd name="T63" fmla="*/ 1621 h 2884"/>
                  <a:gd name="T64" fmla="*/ 683 w 3040"/>
                  <a:gd name="T65" fmla="*/ 1723 h 2884"/>
                  <a:gd name="T66" fmla="*/ 757 w 3040"/>
                  <a:gd name="T67" fmla="*/ 1858 h 2884"/>
                  <a:gd name="T68" fmla="*/ 877 w 3040"/>
                  <a:gd name="T69" fmla="*/ 2117 h 2884"/>
                  <a:gd name="T70" fmla="*/ 973 w 3040"/>
                  <a:gd name="T71" fmla="*/ 1963 h 2884"/>
                  <a:gd name="T72" fmla="*/ 1129 w 3040"/>
                  <a:gd name="T73" fmla="*/ 1731 h 2884"/>
                  <a:gd name="T74" fmla="*/ 1299 w 3040"/>
                  <a:gd name="T75" fmla="*/ 1503 h 2884"/>
                  <a:gd name="T76" fmla="*/ 1485 w 3040"/>
                  <a:gd name="T77" fmla="*/ 1277 h 2884"/>
                  <a:gd name="T78" fmla="*/ 1685 w 3040"/>
                  <a:gd name="T79" fmla="*/ 1052 h 2884"/>
                  <a:gd name="T80" fmla="*/ 1828 w 3040"/>
                  <a:gd name="T81" fmla="*/ 904 h 2884"/>
                  <a:gd name="T82" fmla="*/ 2045 w 3040"/>
                  <a:gd name="T83" fmla="*/ 693 h 2884"/>
                  <a:gd name="T84" fmla="*/ 2260 w 3040"/>
                  <a:gd name="T85" fmla="*/ 502 h 2884"/>
                  <a:gd name="T86" fmla="*/ 2474 w 3040"/>
                  <a:gd name="T87" fmla="*/ 328 h 2884"/>
                  <a:gd name="T88" fmla="*/ 2685 w 3040"/>
                  <a:gd name="T89" fmla="*/ 175 h 2884"/>
                  <a:gd name="T90" fmla="*/ 2893 w 3040"/>
                  <a:gd name="T91" fmla="*/ 40 h 2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40" h="2884">
                    <a:moveTo>
                      <a:pt x="2963" y="0"/>
                    </a:moveTo>
                    <a:lnTo>
                      <a:pt x="3040" y="109"/>
                    </a:lnTo>
                    <a:lnTo>
                      <a:pt x="3040" y="109"/>
                    </a:lnTo>
                    <a:lnTo>
                      <a:pt x="2981" y="155"/>
                    </a:lnTo>
                    <a:lnTo>
                      <a:pt x="2922" y="203"/>
                    </a:lnTo>
                    <a:lnTo>
                      <a:pt x="2860" y="256"/>
                    </a:lnTo>
                    <a:lnTo>
                      <a:pt x="2799" y="309"/>
                    </a:lnTo>
                    <a:lnTo>
                      <a:pt x="2736" y="367"/>
                    </a:lnTo>
                    <a:lnTo>
                      <a:pt x="2673" y="428"/>
                    </a:lnTo>
                    <a:lnTo>
                      <a:pt x="2610" y="491"/>
                    </a:lnTo>
                    <a:lnTo>
                      <a:pt x="2545" y="557"/>
                    </a:lnTo>
                    <a:lnTo>
                      <a:pt x="2479" y="627"/>
                    </a:lnTo>
                    <a:lnTo>
                      <a:pt x="2413" y="699"/>
                    </a:lnTo>
                    <a:lnTo>
                      <a:pt x="2346" y="775"/>
                    </a:lnTo>
                    <a:lnTo>
                      <a:pt x="2277" y="853"/>
                    </a:lnTo>
                    <a:lnTo>
                      <a:pt x="2209" y="934"/>
                    </a:lnTo>
                    <a:lnTo>
                      <a:pt x="2139" y="1018"/>
                    </a:lnTo>
                    <a:lnTo>
                      <a:pt x="2067" y="1106"/>
                    </a:lnTo>
                    <a:lnTo>
                      <a:pt x="1996" y="1196"/>
                    </a:lnTo>
                    <a:lnTo>
                      <a:pt x="1996" y="1196"/>
                    </a:lnTo>
                    <a:lnTo>
                      <a:pt x="1926" y="1287"/>
                    </a:lnTo>
                    <a:lnTo>
                      <a:pt x="1858" y="1377"/>
                    </a:lnTo>
                    <a:lnTo>
                      <a:pt x="1790" y="1468"/>
                    </a:lnTo>
                    <a:lnTo>
                      <a:pt x="1727" y="1556"/>
                    </a:lnTo>
                    <a:lnTo>
                      <a:pt x="1664" y="1645"/>
                    </a:lnTo>
                    <a:lnTo>
                      <a:pt x="1605" y="1733"/>
                    </a:lnTo>
                    <a:lnTo>
                      <a:pt x="1546" y="1819"/>
                    </a:lnTo>
                    <a:lnTo>
                      <a:pt x="1490" y="1905"/>
                    </a:lnTo>
                    <a:lnTo>
                      <a:pt x="1437" y="1991"/>
                    </a:lnTo>
                    <a:lnTo>
                      <a:pt x="1385" y="2076"/>
                    </a:lnTo>
                    <a:lnTo>
                      <a:pt x="1336" y="2159"/>
                    </a:lnTo>
                    <a:lnTo>
                      <a:pt x="1289" y="2242"/>
                    </a:lnTo>
                    <a:lnTo>
                      <a:pt x="1243" y="2324"/>
                    </a:lnTo>
                    <a:lnTo>
                      <a:pt x="1200" y="2405"/>
                    </a:lnTo>
                    <a:lnTo>
                      <a:pt x="1160" y="2486"/>
                    </a:lnTo>
                    <a:lnTo>
                      <a:pt x="1120" y="2567"/>
                    </a:lnTo>
                    <a:lnTo>
                      <a:pt x="958" y="2676"/>
                    </a:lnTo>
                    <a:lnTo>
                      <a:pt x="958" y="2676"/>
                    </a:lnTo>
                    <a:lnTo>
                      <a:pt x="865" y="2741"/>
                    </a:lnTo>
                    <a:lnTo>
                      <a:pt x="788" y="2798"/>
                    </a:lnTo>
                    <a:lnTo>
                      <a:pt x="728" y="2845"/>
                    </a:lnTo>
                    <a:lnTo>
                      <a:pt x="704" y="2867"/>
                    </a:lnTo>
                    <a:lnTo>
                      <a:pt x="683" y="2884"/>
                    </a:lnTo>
                    <a:lnTo>
                      <a:pt x="683" y="2884"/>
                    </a:lnTo>
                    <a:lnTo>
                      <a:pt x="675" y="2856"/>
                    </a:lnTo>
                    <a:lnTo>
                      <a:pt x="666" y="2825"/>
                    </a:lnTo>
                    <a:lnTo>
                      <a:pt x="639" y="2748"/>
                    </a:lnTo>
                    <a:lnTo>
                      <a:pt x="603" y="2655"/>
                    </a:lnTo>
                    <a:lnTo>
                      <a:pt x="560" y="2546"/>
                    </a:lnTo>
                    <a:lnTo>
                      <a:pt x="498" y="2404"/>
                    </a:lnTo>
                    <a:lnTo>
                      <a:pt x="498" y="2404"/>
                    </a:lnTo>
                    <a:lnTo>
                      <a:pt x="465" y="2330"/>
                    </a:lnTo>
                    <a:lnTo>
                      <a:pt x="433" y="2261"/>
                    </a:lnTo>
                    <a:lnTo>
                      <a:pt x="401" y="2197"/>
                    </a:lnTo>
                    <a:lnTo>
                      <a:pt x="371" y="2137"/>
                    </a:lnTo>
                    <a:lnTo>
                      <a:pt x="340" y="2084"/>
                    </a:lnTo>
                    <a:lnTo>
                      <a:pt x="311" y="2034"/>
                    </a:lnTo>
                    <a:lnTo>
                      <a:pt x="281" y="1991"/>
                    </a:lnTo>
                    <a:lnTo>
                      <a:pt x="253" y="1950"/>
                    </a:lnTo>
                    <a:lnTo>
                      <a:pt x="253" y="1950"/>
                    </a:lnTo>
                    <a:lnTo>
                      <a:pt x="225" y="1915"/>
                    </a:lnTo>
                    <a:lnTo>
                      <a:pt x="195" y="1885"/>
                    </a:lnTo>
                    <a:lnTo>
                      <a:pt x="164" y="1855"/>
                    </a:lnTo>
                    <a:lnTo>
                      <a:pt x="133" y="1829"/>
                    </a:lnTo>
                    <a:lnTo>
                      <a:pt x="101" y="1807"/>
                    </a:lnTo>
                    <a:lnTo>
                      <a:pt x="69" y="1786"/>
                    </a:lnTo>
                    <a:lnTo>
                      <a:pt x="35" y="1770"/>
                    </a:lnTo>
                    <a:lnTo>
                      <a:pt x="0" y="1757"/>
                    </a:lnTo>
                    <a:lnTo>
                      <a:pt x="0" y="1757"/>
                    </a:lnTo>
                    <a:lnTo>
                      <a:pt x="30" y="1726"/>
                    </a:lnTo>
                    <a:lnTo>
                      <a:pt x="59" y="1698"/>
                    </a:lnTo>
                    <a:lnTo>
                      <a:pt x="87" y="1672"/>
                    </a:lnTo>
                    <a:lnTo>
                      <a:pt x="116" y="1646"/>
                    </a:lnTo>
                    <a:lnTo>
                      <a:pt x="144" y="1625"/>
                    </a:lnTo>
                    <a:lnTo>
                      <a:pt x="172" y="1605"/>
                    </a:lnTo>
                    <a:lnTo>
                      <a:pt x="199" y="1586"/>
                    </a:lnTo>
                    <a:lnTo>
                      <a:pt x="227" y="1568"/>
                    </a:lnTo>
                    <a:lnTo>
                      <a:pt x="254" y="1555"/>
                    </a:lnTo>
                    <a:lnTo>
                      <a:pt x="281" y="1542"/>
                    </a:lnTo>
                    <a:lnTo>
                      <a:pt x="307" y="1531"/>
                    </a:lnTo>
                    <a:lnTo>
                      <a:pt x="332" y="1523"/>
                    </a:lnTo>
                    <a:lnTo>
                      <a:pt x="359" y="1516"/>
                    </a:lnTo>
                    <a:lnTo>
                      <a:pt x="385" y="1511"/>
                    </a:lnTo>
                    <a:lnTo>
                      <a:pt x="409" y="1508"/>
                    </a:lnTo>
                    <a:lnTo>
                      <a:pt x="434" y="1507"/>
                    </a:lnTo>
                    <a:lnTo>
                      <a:pt x="434" y="1507"/>
                    </a:lnTo>
                    <a:lnTo>
                      <a:pt x="444" y="1507"/>
                    </a:lnTo>
                    <a:lnTo>
                      <a:pt x="455" y="1508"/>
                    </a:lnTo>
                    <a:lnTo>
                      <a:pt x="465" y="1511"/>
                    </a:lnTo>
                    <a:lnTo>
                      <a:pt x="476" y="1513"/>
                    </a:lnTo>
                    <a:lnTo>
                      <a:pt x="499" y="1523"/>
                    </a:lnTo>
                    <a:lnTo>
                      <a:pt x="521" y="1535"/>
                    </a:lnTo>
                    <a:lnTo>
                      <a:pt x="543" y="1551"/>
                    </a:lnTo>
                    <a:lnTo>
                      <a:pt x="566" y="1571"/>
                    </a:lnTo>
                    <a:lnTo>
                      <a:pt x="589" y="1594"/>
                    </a:lnTo>
                    <a:lnTo>
                      <a:pt x="612" y="1621"/>
                    </a:lnTo>
                    <a:lnTo>
                      <a:pt x="636" y="1652"/>
                    </a:lnTo>
                    <a:lnTo>
                      <a:pt x="659" y="1685"/>
                    </a:lnTo>
                    <a:lnTo>
                      <a:pt x="683" y="1723"/>
                    </a:lnTo>
                    <a:lnTo>
                      <a:pt x="708" y="1763"/>
                    </a:lnTo>
                    <a:lnTo>
                      <a:pt x="733" y="1809"/>
                    </a:lnTo>
                    <a:lnTo>
                      <a:pt x="757" y="1858"/>
                    </a:lnTo>
                    <a:lnTo>
                      <a:pt x="783" y="1909"/>
                    </a:lnTo>
                    <a:lnTo>
                      <a:pt x="808" y="1964"/>
                    </a:lnTo>
                    <a:lnTo>
                      <a:pt x="877" y="2117"/>
                    </a:lnTo>
                    <a:lnTo>
                      <a:pt x="877" y="2117"/>
                    </a:lnTo>
                    <a:lnTo>
                      <a:pt x="924" y="2039"/>
                    </a:lnTo>
                    <a:lnTo>
                      <a:pt x="973" y="1963"/>
                    </a:lnTo>
                    <a:lnTo>
                      <a:pt x="1024" y="1885"/>
                    </a:lnTo>
                    <a:lnTo>
                      <a:pt x="1075" y="1808"/>
                    </a:lnTo>
                    <a:lnTo>
                      <a:pt x="1129" y="1731"/>
                    </a:lnTo>
                    <a:lnTo>
                      <a:pt x="1184" y="1655"/>
                    </a:lnTo>
                    <a:lnTo>
                      <a:pt x="1242" y="1578"/>
                    </a:lnTo>
                    <a:lnTo>
                      <a:pt x="1299" y="1503"/>
                    </a:lnTo>
                    <a:lnTo>
                      <a:pt x="1360" y="1427"/>
                    </a:lnTo>
                    <a:lnTo>
                      <a:pt x="1422" y="1351"/>
                    </a:lnTo>
                    <a:lnTo>
                      <a:pt x="1485" y="1277"/>
                    </a:lnTo>
                    <a:lnTo>
                      <a:pt x="1551" y="1201"/>
                    </a:lnTo>
                    <a:lnTo>
                      <a:pt x="1618" y="1127"/>
                    </a:lnTo>
                    <a:lnTo>
                      <a:pt x="1685" y="1052"/>
                    </a:lnTo>
                    <a:lnTo>
                      <a:pt x="1757" y="978"/>
                    </a:lnTo>
                    <a:lnTo>
                      <a:pt x="1828" y="904"/>
                    </a:lnTo>
                    <a:lnTo>
                      <a:pt x="1828" y="904"/>
                    </a:lnTo>
                    <a:lnTo>
                      <a:pt x="1901" y="831"/>
                    </a:lnTo>
                    <a:lnTo>
                      <a:pt x="1973" y="761"/>
                    </a:lnTo>
                    <a:lnTo>
                      <a:pt x="2045" y="693"/>
                    </a:lnTo>
                    <a:lnTo>
                      <a:pt x="2117" y="627"/>
                    </a:lnTo>
                    <a:lnTo>
                      <a:pt x="2189" y="564"/>
                    </a:lnTo>
                    <a:lnTo>
                      <a:pt x="2260" y="502"/>
                    </a:lnTo>
                    <a:lnTo>
                      <a:pt x="2331" y="441"/>
                    </a:lnTo>
                    <a:lnTo>
                      <a:pt x="2402" y="383"/>
                    </a:lnTo>
                    <a:lnTo>
                      <a:pt x="2474" y="328"/>
                    </a:lnTo>
                    <a:lnTo>
                      <a:pt x="2544" y="274"/>
                    </a:lnTo>
                    <a:lnTo>
                      <a:pt x="2614" y="223"/>
                    </a:lnTo>
                    <a:lnTo>
                      <a:pt x="2685" y="175"/>
                    </a:lnTo>
                    <a:lnTo>
                      <a:pt x="2755" y="128"/>
                    </a:lnTo>
                    <a:lnTo>
                      <a:pt x="2825" y="83"/>
                    </a:lnTo>
                    <a:lnTo>
                      <a:pt x="2893" y="40"/>
                    </a:lnTo>
                    <a:lnTo>
                      <a:pt x="2963" y="0"/>
                    </a:lnTo>
                    <a:lnTo>
                      <a:pt x="296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rgbClr val="FF0000"/>
                </a:solidFill>
              </a:ln>
              <a:extLst/>
            </p:spPr>
            <p:txBody>
              <a:bodyPr vert="horz" wrap="square" lIns="93286" tIns="46643" rIns="93286" bIns="46643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 dirty="0">
                  <a:solidFill>
                    <a:srgbClr val="66006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8" name="dtable170554751157760 10 144 283 167 68"/>
              <p:cNvSpPr txBox="1">
                <a:spLocks noChangeArrowheads="1"/>
              </p:cNvSpPr>
              <p:nvPr/>
            </p:nvSpPr>
            <p:spPr bwMode="gray">
              <a:xfrm>
                <a:off x="8259342" y="404545"/>
                <a:ext cx="720000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0" indent="0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3675" indent="-19208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457200" indent="-26193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614363" indent="-1555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rgbClr val="000000"/>
                  </a:buClr>
                  <a:buFont typeface="Arial" charset="0"/>
                  <a:buNone/>
                </a:pPr>
                <a:r>
                  <a:rPr lang="en-US" sz="900" i="1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En</a:t>
                </a:r>
                <a:r>
                  <a:rPr lang="en-US" sz="900" i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  <a:r>
                  <a:rPr lang="en-US" sz="900" i="1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cours</a:t>
                </a:r>
                <a:endParaRPr lang="en-US" sz="900" i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2" name="Rectangle 5"/>
            <p:cNvSpPr txBox="1"/>
            <p:nvPr/>
          </p:nvSpPr>
          <p:spPr>
            <a:xfrm>
              <a:off x="5413800" y="332096"/>
              <a:ext cx="1440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204024"/>
                </a:buClr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Code </a:t>
              </a:r>
              <a:r>
                <a:rPr lang="en-US" sz="100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couleurs</a:t>
              </a:r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 :</a:t>
              </a:r>
              <a:endParaRPr lang="en-US" sz="1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78" name="Freeform 99"/>
          <p:cNvSpPr>
            <a:spLocks noChangeAspect="1"/>
          </p:cNvSpPr>
          <p:nvPr>
            <p:custDataLst>
              <p:tags r:id="rId19"/>
            </p:custDataLst>
          </p:nvPr>
        </p:nvSpPr>
        <p:spPr bwMode="auto">
          <a:xfrm>
            <a:off x="8253154" y="3122674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5" name="Freeform 99"/>
          <p:cNvSpPr>
            <a:spLocks noChangeAspect="1"/>
          </p:cNvSpPr>
          <p:nvPr>
            <p:custDataLst>
              <p:tags r:id="rId20"/>
            </p:custDataLst>
          </p:nvPr>
        </p:nvSpPr>
        <p:spPr bwMode="auto">
          <a:xfrm>
            <a:off x="8253154" y="2368336"/>
            <a:ext cx="227698" cy="216000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21"/>
            </p:custDataLst>
          </p:nvPr>
        </p:nvSpPr>
        <p:spPr>
          <a:xfrm>
            <a:off x="2781006" y="5225948"/>
            <a:ext cx="5493269" cy="177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/>
              <a:t>La DA UNICEF passe commande</a:t>
            </a:r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/>
              <a:t>La DA UNICEF engage un fournisseur local aux fins de suivi et </a:t>
            </a:r>
            <a:r>
              <a:rPr lang="fr-CA" sz="1100" dirty="0" smtClean="0"/>
              <a:t>d’évaluation </a:t>
            </a:r>
            <a:r>
              <a:rPr lang="fr-CA" sz="1100" dirty="0"/>
              <a:t>(S&amp;E)</a:t>
            </a:r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/>
              <a:t>La DA UNICEF/le bureau de pays suit la livraison et </a:t>
            </a:r>
            <a:r>
              <a:rPr lang="fr-CA" sz="1100" dirty="0" smtClean="0"/>
              <a:t>l’installation</a:t>
            </a:r>
            <a:endParaRPr lang="fr-CA" sz="1100" dirty="0"/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/>
              <a:t>Le bureau de pays certifie les factures et les envoie aux fins de paiement</a:t>
            </a:r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endParaRPr lang="en-US" sz="1200" dirty="0">
              <a:solidFill>
                <a:srgbClr val="000000"/>
              </a:solidFill>
              <a:ea typeface="ＭＳ Ｐゴシック"/>
            </a:endParaRPr>
          </a:p>
          <a:p>
            <a:pPr marL="285750" indent="-285750">
              <a:buFont typeface="+mj-lt"/>
              <a:buAutoNum type="romanLcPeriod"/>
            </a:pPr>
            <a:endParaRPr lang="en-US" sz="1200" dirty="0" smtClean="0"/>
          </a:p>
          <a:p>
            <a:pPr marL="285750" indent="-285750">
              <a:buFont typeface="+mj-lt"/>
              <a:buAutoNum type="romanLcPeriod"/>
            </a:pPr>
            <a:endParaRPr lang="en-US" sz="1200" dirty="0" smtClean="0"/>
          </a:p>
        </p:txBody>
      </p:sp>
      <p:sp>
        <p:nvSpPr>
          <p:cNvPr id="103" name="Freeform 99"/>
          <p:cNvSpPr>
            <a:spLocks noChangeAspect="1"/>
          </p:cNvSpPr>
          <p:nvPr>
            <p:custDataLst>
              <p:tags r:id="rId22"/>
            </p:custDataLst>
          </p:nvPr>
        </p:nvSpPr>
        <p:spPr bwMode="auto">
          <a:xfrm>
            <a:off x="8201076" y="5181600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4" name="Freeform 99"/>
          <p:cNvSpPr>
            <a:spLocks noChangeAspect="1"/>
          </p:cNvSpPr>
          <p:nvPr>
            <p:custDataLst>
              <p:tags r:id="rId23"/>
            </p:custDataLst>
          </p:nvPr>
        </p:nvSpPr>
        <p:spPr bwMode="auto">
          <a:xfrm>
            <a:off x="8201076" y="5410200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5" name="Freeform 99"/>
          <p:cNvSpPr>
            <a:spLocks noChangeAspect="1"/>
          </p:cNvSpPr>
          <p:nvPr>
            <p:custDataLst>
              <p:tags r:id="rId24"/>
            </p:custDataLst>
          </p:nvPr>
        </p:nvSpPr>
        <p:spPr bwMode="auto">
          <a:xfrm>
            <a:off x="8201076" y="5867400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6" name="Freeform 99"/>
          <p:cNvSpPr>
            <a:spLocks noChangeAspect="1"/>
          </p:cNvSpPr>
          <p:nvPr>
            <p:custDataLst>
              <p:tags r:id="rId25"/>
            </p:custDataLst>
          </p:nvPr>
        </p:nvSpPr>
        <p:spPr bwMode="auto">
          <a:xfrm>
            <a:off x="8201076" y="6096000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2743200" y="1179500"/>
            <a:ext cx="6097969" cy="81036"/>
          </a:xfrm>
          <a:prstGeom prst="rect">
            <a:avLst/>
          </a:prstGeom>
        </p:spPr>
      </p:pic>
      <p:pic>
        <p:nvPicPr>
          <p:cNvPr id="52" name="Picture 51"/>
          <p:cNvPicPr>
            <a:picLocks/>
          </p:cNvPicPr>
          <p:nvPr>
            <p:custDataLst>
              <p:tags r:id="rId27"/>
            </p:custDataLst>
          </p:nvPr>
        </p:nvPicPr>
        <p:blipFill>
          <a:blip r:embed="rId41">
            <a:alphaModFix amt="66000"/>
          </a:blip>
          <a:stretch>
            <a:fillRect/>
          </a:stretch>
        </p:blipFill>
        <p:spPr>
          <a:xfrm>
            <a:off x="2743199" y="2717054"/>
            <a:ext cx="6097969" cy="27432"/>
          </a:xfrm>
          <a:prstGeom prst="rect">
            <a:avLst/>
          </a:prstGeom>
          <a:ln>
            <a:solidFill>
              <a:srgbClr val="F5FBBC"/>
            </a:solidFill>
          </a:ln>
        </p:spPr>
      </p:pic>
      <p:pic>
        <p:nvPicPr>
          <p:cNvPr id="53" name="Picture 52"/>
          <p:cNvPicPr>
            <a:picLocks/>
          </p:cNvPicPr>
          <p:nvPr>
            <p:custDataLst>
              <p:tags r:id="rId28"/>
            </p:custDataLst>
          </p:nvPr>
        </p:nvPicPr>
        <p:blipFill>
          <a:blip r:embed="rId41">
            <a:alphaModFix amt="66000"/>
          </a:blip>
          <a:stretch>
            <a:fillRect/>
          </a:stretch>
        </p:blipFill>
        <p:spPr>
          <a:xfrm>
            <a:off x="2700910" y="5168792"/>
            <a:ext cx="6097969" cy="27432"/>
          </a:xfrm>
          <a:prstGeom prst="rect">
            <a:avLst/>
          </a:prstGeom>
          <a:ln>
            <a:solidFill>
              <a:srgbClr val="F5FBBC"/>
            </a:solidFill>
          </a:ln>
        </p:spPr>
      </p:pic>
      <p:sp>
        <p:nvSpPr>
          <p:cNvPr id="43" name="Rectangle 6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534780" y="1179501"/>
            <a:ext cx="1903620" cy="1030300"/>
          </a:xfrm>
          <a:prstGeom prst="rect">
            <a:avLst/>
          </a:prstGeom>
          <a:solidFill>
            <a:srgbClr val="C2DBE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0" tIns="180000" rIns="72002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9525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A" sz="1350" b="1" dirty="0">
                <a:solidFill>
                  <a:srgbClr val="1F1F1F"/>
                </a:solidFill>
                <a:cs typeface="Arial"/>
              </a:rPr>
              <a:t>Demande et approbation de la plateforme </a:t>
            </a:r>
            <a:r>
              <a:rPr lang="fr-CA" sz="1350" b="1" dirty="0" smtClean="0">
                <a:solidFill>
                  <a:srgbClr val="1F1F1F"/>
                </a:solidFill>
                <a:cs typeface="Arial"/>
              </a:rPr>
              <a:t>d’optimisation </a:t>
            </a:r>
            <a:r>
              <a:rPr lang="fr-CA" sz="1350" b="1" dirty="0">
                <a:solidFill>
                  <a:srgbClr val="1F1F1F"/>
                </a:solidFill>
                <a:cs typeface="Arial"/>
              </a:rPr>
              <a:t>de </a:t>
            </a:r>
            <a:r>
              <a:rPr lang="fr-CA" sz="1350" b="1" dirty="0" smtClean="0">
                <a:solidFill>
                  <a:srgbClr val="1F1F1F"/>
                </a:solidFill>
                <a:cs typeface="Arial"/>
              </a:rPr>
              <a:t>l’ECF</a:t>
            </a:r>
            <a:endParaRPr lang="fr-CA" sz="1350" b="1" dirty="0">
              <a:solidFill>
                <a:srgbClr val="1F1F1F"/>
              </a:solidFill>
              <a:cs typeface="Arial"/>
            </a:endParaRPr>
          </a:p>
          <a:p>
            <a:pPr marL="9525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1F1F1F"/>
              </a:solidFill>
              <a:cs typeface="Arial"/>
            </a:endParaRPr>
          </a:p>
        </p:txBody>
      </p:sp>
      <p:sp>
        <p:nvSpPr>
          <p:cNvPr id="45" name="Rectangle 6"/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357910" y="1060362"/>
            <a:ext cx="355403" cy="33799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en-US" sz="1100" b="1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A</a:t>
            </a:r>
            <a:endParaRPr lang="en-US" sz="1100" b="1" kern="1200" dirty="0" smtClean="0">
              <a:solidFill>
                <a:srgbClr val="1F1F1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6" name="Rectangle 6"/>
          <p:cNvSpPr txBox="1">
            <a:spLocks/>
          </p:cNvSpPr>
          <p:nvPr>
            <p:custDataLst>
              <p:tags r:id="rId31"/>
            </p:custDataLst>
          </p:nvPr>
        </p:nvSpPr>
        <p:spPr>
          <a:xfrm>
            <a:off x="534780" y="2819400"/>
            <a:ext cx="1903620" cy="984639"/>
          </a:xfrm>
          <a:prstGeom prst="rect">
            <a:avLst/>
          </a:prstGeom>
          <a:solidFill>
            <a:srgbClr val="C2DBE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0" tIns="180000" rIns="72002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9525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err="1">
                <a:solidFill>
                  <a:srgbClr val="1F1F1F"/>
                </a:solidFill>
                <a:cs typeface="Arial"/>
              </a:rPr>
              <a:t>Planification</a:t>
            </a:r>
            <a:r>
              <a:rPr lang="en-US" sz="1400" b="1" dirty="0">
                <a:solidFill>
                  <a:srgbClr val="1F1F1F"/>
                </a:solidFill>
                <a:cs typeface="Arial"/>
              </a:rPr>
              <a:t> des </a:t>
            </a:r>
            <a:r>
              <a:rPr lang="en-US" sz="1400" b="1" dirty="0" err="1">
                <a:solidFill>
                  <a:srgbClr val="1F1F1F"/>
                </a:solidFill>
                <a:cs typeface="Arial"/>
              </a:rPr>
              <a:t>achats</a:t>
            </a:r>
            <a:r>
              <a:rPr lang="en-US" sz="1400" b="1" dirty="0">
                <a:solidFill>
                  <a:srgbClr val="1F1F1F"/>
                </a:solidFill>
                <a:cs typeface="Arial"/>
              </a:rPr>
              <a:t> </a:t>
            </a:r>
          </a:p>
          <a:p>
            <a:pPr marL="9525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1F1F1F"/>
              </a:solidFill>
              <a:cs typeface="Arial"/>
            </a:endParaRPr>
          </a:p>
        </p:txBody>
      </p:sp>
      <p:sp>
        <p:nvSpPr>
          <p:cNvPr id="47" name="Rectangle 6"/>
          <p:cNvSpPr txBox="1">
            <a:spLocks/>
          </p:cNvSpPr>
          <p:nvPr>
            <p:custDataLst>
              <p:tags r:id="rId32"/>
            </p:custDataLst>
          </p:nvPr>
        </p:nvSpPr>
        <p:spPr>
          <a:xfrm>
            <a:off x="357910" y="2654601"/>
            <a:ext cx="355403" cy="33799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en-US" sz="1100" b="1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B</a:t>
            </a:r>
            <a:endParaRPr lang="en-US" sz="1100" b="1" kern="1200" dirty="0" smtClean="0">
              <a:solidFill>
                <a:srgbClr val="1F1F1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9" name="Rectangle 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534780" y="5212088"/>
            <a:ext cx="1903620" cy="984639"/>
          </a:xfrm>
          <a:prstGeom prst="rect">
            <a:avLst/>
          </a:prstGeom>
          <a:solidFill>
            <a:srgbClr val="C2DBE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0" tIns="180000" rIns="72002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9525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err="1" smtClean="0">
                <a:solidFill>
                  <a:srgbClr val="1F1F1F"/>
                </a:solidFill>
                <a:cs typeface="Arial"/>
              </a:rPr>
              <a:t>Processus</a:t>
            </a:r>
            <a:r>
              <a:rPr lang="en-US" sz="1400" b="1" dirty="0" smtClean="0">
                <a:solidFill>
                  <a:srgbClr val="1F1F1F"/>
                </a:solidFill>
                <a:cs typeface="Arial"/>
              </a:rPr>
              <a:t> internes de </a:t>
            </a:r>
            <a:r>
              <a:rPr lang="en-US" sz="1400" b="1" dirty="0" err="1" smtClean="0">
                <a:solidFill>
                  <a:srgbClr val="1F1F1F"/>
                </a:solidFill>
                <a:cs typeface="Arial"/>
              </a:rPr>
              <a:t>l’UNICEF</a:t>
            </a:r>
            <a:endParaRPr lang="en-US" sz="1400" b="1" dirty="0">
              <a:solidFill>
                <a:srgbClr val="1F1F1F"/>
              </a:solidFill>
              <a:cs typeface="Arial"/>
            </a:endParaRPr>
          </a:p>
          <a:p>
            <a:pPr marL="9525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1F1F1F"/>
              </a:solidFill>
              <a:cs typeface="Arial"/>
            </a:endParaRPr>
          </a:p>
        </p:txBody>
      </p:sp>
      <p:sp>
        <p:nvSpPr>
          <p:cNvPr id="51" name="Rectangle 6"/>
          <p:cNvSpPr txBox="1">
            <a:spLocks/>
          </p:cNvSpPr>
          <p:nvPr>
            <p:custDataLst>
              <p:tags r:id="rId34"/>
            </p:custDataLst>
          </p:nvPr>
        </p:nvSpPr>
        <p:spPr>
          <a:xfrm>
            <a:off x="357910" y="5047289"/>
            <a:ext cx="355403" cy="33799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en-US" sz="1100" b="1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C</a:t>
            </a:r>
            <a:endParaRPr lang="en-US" sz="1100" b="1" kern="1200" dirty="0" smtClean="0">
              <a:solidFill>
                <a:srgbClr val="1F1F1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4" name="Rectangle 53"/>
          <p:cNvSpPr/>
          <p:nvPr>
            <p:custDataLst>
              <p:tags r:id="rId35"/>
            </p:custDataLst>
          </p:nvPr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55" name="Title 1"/>
          <p:cNvSpPr txBox="1">
            <a:spLocks/>
          </p:cNvSpPr>
          <p:nvPr>
            <p:custDataLst>
              <p:tags r:id="rId36"/>
            </p:custDataLst>
          </p:nvPr>
        </p:nvSpPr>
        <p:spPr bwMode="gray">
          <a:xfrm>
            <a:off x="656182" y="106680"/>
            <a:ext cx="84878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1135" fontAlgn="base">
              <a:spcBef>
                <a:spcPct val="0"/>
              </a:spcBef>
              <a:spcAft>
                <a:spcPct val="0"/>
              </a:spcAft>
              <a:tabLst>
                <a:tab pos="368907" algn="l"/>
              </a:tabLst>
              <a:defRPr/>
            </a:pPr>
            <a:r>
              <a:rPr lang="fr-CA" sz="2000" b="1" dirty="0">
                <a:solidFill>
                  <a:schemeClr val="bg1"/>
                </a:solidFill>
                <a:latin typeface="Arial Narrow"/>
                <a:cs typeface="Arial Narrow"/>
              </a:rPr>
              <a:t>Demande et mise en œuvre de la plateforme </a:t>
            </a:r>
            <a:r>
              <a:rPr lang="fr-CA" sz="2000" b="1" dirty="0" smtClean="0">
                <a:solidFill>
                  <a:schemeClr val="bg1"/>
                </a:solidFill>
                <a:latin typeface="Arial Narrow"/>
                <a:cs typeface="Arial Narrow"/>
              </a:rPr>
              <a:t>d’optimisation </a:t>
            </a:r>
            <a:r>
              <a:rPr lang="fr-CA" sz="2000" b="1" dirty="0">
                <a:solidFill>
                  <a:schemeClr val="bg1"/>
                </a:solidFill>
                <a:latin typeface="Arial Narrow"/>
                <a:cs typeface="Arial Narrow"/>
              </a:rPr>
              <a:t>de </a:t>
            </a:r>
            <a:r>
              <a:rPr lang="fr-CA" sz="2000" b="1" dirty="0" smtClean="0">
                <a:solidFill>
                  <a:schemeClr val="bg1"/>
                </a:solidFill>
                <a:latin typeface="Arial Narrow"/>
                <a:cs typeface="Arial Narrow"/>
              </a:rPr>
              <a:t>l’ECF</a:t>
            </a:r>
            <a:endParaRPr lang="fr-CA" sz="20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493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84" name="think-cell Slide" r:id="rId39" imgW="360" imgH="360" progId="TCLayout.ActiveDocument.1">
                  <p:embed/>
                </p:oleObj>
              </mc:Choice>
              <mc:Fallback>
                <p:oleObj name="think-cell Slide" r:id="rId39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 hidden="1"/>
          <p:cNvSpPr/>
          <p:nvPr>
            <p:custDataLst>
              <p:tags r:id="rId3"/>
            </p:custDataLst>
          </p:nvPr>
        </p:nvSpPr>
        <p:spPr bwMode="auto">
          <a:xfrm>
            <a:off x="0" y="2"/>
            <a:ext cx="292388" cy="276999"/>
          </a:xfrm>
          <a:prstGeom prst="rect">
            <a:avLst/>
          </a:prstGeom>
          <a:solidFill>
            <a:scrgbClr r="0" g="0" b="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ctr" defTabSz="787234">
              <a:spcBef>
                <a:spcPct val="0"/>
              </a:spcBef>
              <a:spcAft>
                <a:spcPct val="0"/>
              </a:spcAft>
              <a:buClr>
                <a:srgbClr val="204024"/>
              </a:buClr>
              <a:buSzPct val="125000"/>
            </a:pPr>
            <a:endParaRPr lang="en-GB" sz="14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2" name="Rectangle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789026" y="1268230"/>
            <a:ext cx="5288173" cy="141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algn="l" defTabSz="895350">
              <a:spcBef>
                <a:spcPts val="500"/>
              </a:spcBef>
              <a:buClr>
                <a:schemeClr val="tx2"/>
              </a:buClr>
              <a:buSzPct val="125000"/>
              <a:buFont typeface="Arial" charset="0"/>
              <a:buChar char="▪"/>
              <a:defRPr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>
                <a:solidFill>
                  <a:srgbClr val="000000"/>
                </a:solidFill>
              </a:rPr>
              <a:t>Examen préalable de </a:t>
            </a:r>
            <a:r>
              <a:rPr lang="fr-CA" sz="1100" dirty="0" smtClean="0">
                <a:solidFill>
                  <a:srgbClr val="000000"/>
                </a:solidFill>
              </a:rPr>
              <a:t>l’OMS</a:t>
            </a:r>
            <a:endParaRPr lang="fr-CA" sz="1100" dirty="0">
              <a:solidFill>
                <a:srgbClr val="000000"/>
              </a:solidFill>
            </a:endParaRPr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>
                <a:solidFill>
                  <a:srgbClr val="000000"/>
                </a:solidFill>
              </a:rPr>
              <a:t>Examen du CEI</a:t>
            </a:r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>
                <a:solidFill>
                  <a:srgbClr val="000000"/>
                </a:solidFill>
              </a:rPr>
              <a:t>Approbation de </a:t>
            </a:r>
            <a:r>
              <a:rPr lang="fr-CA" sz="1100" dirty="0" err="1">
                <a:solidFill>
                  <a:srgbClr val="000000"/>
                </a:solidFill>
              </a:rPr>
              <a:t>Gavi</a:t>
            </a:r>
            <a:endParaRPr lang="fr-CA" sz="1100" dirty="0">
              <a:solidFill>
                <a:srgbClr val="000000"/>
              </a:solidFill>
            </a:endParaRPr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 err="1">
                <a:solidFill>
                  <a:srgbClr val="000000"/>
                </a:solidFill>
              </a:rPr>
              <a:t>Gavi</a:t>
            </a:r>
            <a:r>
              <a:rPr lang="fr-CA" sz="1100" dirty="0">
                <a:solidFill>
                  <a:srgbClr val="000000"/>
                </a:solidFill>
              </a:rPr>
              <a:t> délivre une lettre de décision au pays</a:t>
            </a:r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 err="1">
                <a:solidFill>
                  <a:srgbClr val="000000"/>
                </a:solidFill>
              </a:rPr>
              <a:t>Gavi</a:t>
            </a:r>
            <a:r>
              <a:rPr lang="fr-CA" sz="1100" dirty="0">
                <a:solidFill>
                  <a:srgbClr val="000000"/>
                </a:solidFill>
              </a:rPr>
              <a:t> soumet un échéancier autorisé à la Division des approvisionnements de </a:t>
            </a:r>
            <a:r>
              <a:rPr lang="fr-CA" sz="1100" dirty="0" smtClean="0">
                <a:solidFill>
                  <a:srgbClr val="000000"/>
                </a:solidFill>
              </a:rPr>
              <a:t>l’UNICEF </a:t>
            </a:r>
            <a:r>
              <a:rPr lang="fr-CA" sz="1100" dirty="0">
                <a:solidFill>
                  <a:srgbClr val="000000"/>
                </a:solidFill>
              </a:rPr>
              <a:t>(DA UNICEF) </a:t>
            </a:r>
          </a:p>
          <a:p>
            <a:pPr marL="176212" lvl="2" indent="0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None/>
            </a:pPr>
            <a:endParaRPr lang="en-US" sz="1200" dirty="0" smtClean="0">
              <a:solidFill>
                <a:srgbClr val="000000"/>
              </a:solidFill>
              <a:ea typeface="ＭＳ Ｐゴシック"/>
            </a:endParaRPr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endParaRPr lang="en-US" sz="1200" dirty="0" smtClean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65" name="Rectangle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735178" y="2881815"/>
            <a:ext cx="5400789" cy="246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algn="l" defTabSz="895350">
              <a:spcBef>
                <a:spcPts val="500"/>
              </a:spcBef>
              <a:buClr>
                <a:schemeClr val="tx2"/>
              </a:buClr>
              <a:buSzPct val="125000"/>
              <a:buFont typeface="Arial" charset="0"/>
              <a:buChar char="▪"/>
              <a:defRPr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50" b="1" dirty="0">
                <a:solidFill>
                  <a:srgbClr val="00589F"/>
                </a:solidFill>
                <a:ea typeface="ＭＳ Ｐゴシック"/>
              </a:rPr>
              <a:t>Le Ministère de la santé soumet un plan de déploiement </a:t>
            </a:r>
            <a:r>
              <a:rPr lang="fr-CA" sz="1150" b="1" dirty="0" smtClean="0">
                <a:solidFill>
                  <a:srgbClr val="00589F"/>
                </a:solidFill>
                <a:ea typeface="ＭＳ Ｐゴシック"/>
              </a:rPr>
              <a:t>opérationnel </a:t>
            </a:r>
            <a:r>
              <a:rPr lang="fr-CA" sz="1150" b="1" dirty="0">
                <a:solidFill>
                  <a:srgbClr val="00589F"/>
                </a:solidFill>
                <a:ea typeface="ＭＳ Ｐゴシック"/>
              </a:rPr>
              <a:t>à la DA UNICEF</a:t>
            </a:r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>
                <a:solidFill>
                  <a:srgbClr val="000000"/>
                </a:solidFill>
              </a:rPr>
              <a:t>La DA UNICEF passe commande pour un paquet de services et élabore un plan opérationnel chiffré</a:t>
            </a:r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>
                <a:solidFill>
                  <a:srgbClr val="000000"/>
                </a:solidFill>
              </a:rPr>
              <a:t>GAVI approuve le plan opérationnel chiffré</a:t>
            </a:r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>
                <a:solidFill>
                  <a:srgbClr val="000000"/>
                </a:solidFill>
              </a:rPr>
              <a:t>Le Ministère de la santé valide le plan opérationnel chiffré</a:t>
            </a:r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>
                <a:solidFill>
                  <a:srgbClr val="000000"/>
                </a:solidFill>
              </a:rPr>
              <a:t>La DA UNICEF envoie une estimation des coûts au Ministère de la santé</a:t>
            </a:r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>
                <a:solidFill>
                  <a:srgbClr val="000000"/>
                </a:solidFill>
              </a:rPr>
              <a:t>Le Ministère de la santé accepte l’estimation des coûts et transfère sa part d’investissement conjoint à la DA UNICEF</a:t>
            </a:r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 err="1">
                <a:solidFill>
                  <a:srgbClr val="000000"/>
                </a:solidFill>
              </a:rPr>
              <a:t>Gavi</a:t>
            </a:r>
            <a:r>
              <a:rPr lang="fr-CA" sz="1100" dirty="0">
                <a:solidFill>
                  <a:srgbClr val="000000"/>
                </a:solidFill>
              </a:rPr>
              <a:t> transfère sa part d’investissement conjoint à la DA UNICEF</a:t>
            </a:r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endParaRPr lang="en-US" sz="1200" dirty="0" smtClean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74" name="Rectangle 3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2825411" y="923180"/>
            <a:ext cx="3203506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lvl="0" algn="l" defTabSz="895350" eaLnBrk="1" hangingPunct="1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algn="l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algn="l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algn="l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algn="l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9966"/>
              </a:buClr>
            </a:pPr>
            <a:r>
              <a:rPr lang="en-US" sz="1300" b="1" dirty="0" err="1" smtClean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  <a:t>Activités</a:t>
            </a:r>
            <a:endParaRPr lang="en-US" sz="1300" b="1" dirty="0">
              <a:solidFill>
                <a:srgbClr val="E0EDFD">
                  <a:lumMod val="10000"/>
                </a:srgbClr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5" name="Rectangle 3"/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7470916" y="946013"/>
            <a:ext cx="1116000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lvl="0" algn="l" defTabSz="895350" eaLnBrk="1" hangingPunct="1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algn="l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algn="l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algn="l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algn="l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9966"/>
              </a:buClr>
            </a:pPr>
            <a:r>
              <a:rPr lang="en-US" sz="1300" b="1" dirty="0" err="1" smtClean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  <a:t>Vérification</a:t>
            </a:r>
            <a:r>
              <a:rPr lang="en-US" sz="1300" b="1" dirty="0" smtClean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  <a:t> de </a:t>
            </a:r>
            <a:r>
              <a:rPr lang="en-US" sz="1300" b="1" dirty="0" err="1" smtClean="0">
                <a:solidFill>
                  <a:srgbClr val="E0EDFD">
                    <a:lumMod val="10000"/>
                  </a:srgbClr>
                </a:solidFill>
                <a:latin typeface="Arial"/>
                <a:ea typeface="ＭＳ Ｐゴシック"/>
                <a:cs typeface="Arial"/>
              </a:rPr>
              <a:t>l’état</a:t>
            </a:r>
            <a:endParaRPr lang="en-US" sz="1300" b="1" dirty="0">
              <a:solidFill>
                <a:srgbClr val="E0EDFD">
                  <a:lumMod val="10000"/>
                </a:srgbClr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6" name="Freeform 99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8253154" y="1612800"/>
            <a:ext cx="227698" cy="216000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9" name="Freeform 99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8253154" y="1371600"/>
            <a:ext cx="227698" cy="216000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0" name="Freeform 99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8253154" y="1840774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2" name="Freeform 99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8253154" y="2116585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4" name="Freeform 99"/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8239687" y="2884055"/>
            <a:ext cx="227698" cy="216000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6" name="Freeform 99"/>
          <p:cNvSpPr>
            <a:spLocks noChangeAspect="1"/>
          </p:cNvSpPr>
          <p:nvPr>
            <p:custDataLst>
              <p:tags r:id="rId13"/>
            </p:custDataLst>
          </p:nvPr>
        </p:nvSpPr>
        <p:spPr bwMode="auto">
          <a:xfrm>
            <a:off x="8253154" y="3693997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7" name="Freeform 99"/>
          <p:cNvSpPr>
            <a:spLocks noChangeAspect="1"/>
          </p:cNvSpPr>
          <p:nvPr>
            <p:custDataLst>
              <p:tags r:id="rId14"/>
            </p:custDataLst>
          </p:nvPr>
        </p:nvSpPr>
        <p:spPr bwMode="auto">
          <a:xfrm>
            <a:off x="8253154" y="4226709"/>
            <a:ext cx="227698" cy="216000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8" name="Freeform 99"/>
          <p:cNvSpPr>
            <a:spLocks noChangeAspect="1"/>
          </p:cNvSpPr>
          <p:nvPr>
            <p:custDataLst>
              <p:tags r:id="rId15"/>
            </p:custDataLst>
          </p:nvPr>
        </p:nvSpPr>
        <p:spPr bwMode="auto">
          <a:xfrm>
            <a:off x="8253154" y="3934509"/>
            <a:ext cx="227698" cy="216000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9" name="Freeform 99"/>
          <p:cNvSpPr>
            <a:spLocks noChangeAspect="1"/>
          </p:cNvSpPr>
          <p:nvPr>
            <p:custDataLst>
              <p:tags r:id="rId16"/>
            </p:custDataLst>
          </p:nvPr>
        </p:nvSpPr>
        <p:spPr bwMode="auto">
          <a:xfrm>
            <a:off x="8253154" y="4455309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0" name="Freeform 99"/>
          <p:cNvSpPr>
            <a:spLocks noChangeAspect="1"/>
          </p:cNvSpPr>
          <p:nvPr>
            <p:custDataLst>
              <p:tags r:id="rId17"/>
            </p:custDataLst>
          </p:nvPr>
        </p:nvSpPr>
        <p:spPr bwMode="auto">
          <a:xfrm>
            <a:off x="8253154" y="4836309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Group 102"/>
          <p:cNvGrpSpPr/>
          <p:nvPr>
            <p:custDataLst>
              <p:tags r:id="rId18"/>
            </p:custDataLst>
          </p:nvPr>
        </p:nvGrpSpPr>
        <p:grpSpPr>
          <a:xfrm>
            <a:off x="5794516" y="606623"/>
            <a:ext cx="3234600" cy="307777"/>
            <a:chOff x="5413800" y="332096"/>
            <a:chExt cx="3234600" cy="307777"/>
          </a:xfrm>
        </p:grpSpPr>
        <p:grpSp>
          <p:nvGrpSpPr>
            <p:cNvPr id="3" name="Group 98"/>
            <p:cNvGrpSpPr/>
            <p:nvPr/>
          </p:nvGrpSpPr>
          <p:grpSpPr>
            <a:xfrm>
              <a:off x="6946200" y="405099"/>
              <a:ext cx="895542" cy="141949"/>
              <a:chOff x="6946200" y="405099"/>
              <a:chExt cx="895542" cy="141949"/>
            </a:xfrm>
          </p:grpSpPr>
          <p:sp>
            <p:nvSpPr>
              <p:cNvPr id="95" name="Freeform 99"/>
              <p:cNvSpPr>
                <a:spLocks noChangeAspect="1"/>
              </p:cNvSpPr>
              <p:nvPr/>
            </p:nvSpPr>
            <p:spPr bwMode="auto">
              <a:xfrm>
                <a:off x="6946200" y="405099"/>
                <a:ext cx="144000" cy="136602"/>
              </a:xfrm>
              <a:custGeom>
                <a:avLst/>
                <a:gdLst>
                  <a:gd name="T0" fmla="*/ 3040 w 3040"/>
                  <a:gd name="T1" fmla="*/ 109 h 2884"/>
                  <a:gd name="T2" fmla="*/ 2860 w 3040"/>
                  <a:gd name="T3" fmla="*/ 256 h 2884"/>
                  <a:gd name="T4" fmla="*/ 2673 w 3040"/>
                  <a:gd name="T5" fmla="*/ 428 h 2884"/>
                  <a:gd name="T6" fmla="*/ 2479 w 3040"/>
                  <a:gd name="T7" fmla="*/ 627 h 2884"/>
                  <a:gd name="T8" fmla="*/ 2277 w 3040"/>
                  <a:gd name="T9" fmla="*/ 853 h 2884"/>
                  <a:gd name="T10" fmla="*/ 2067 w 3040"/>
                  <a:gd name="T11" fmla="*/ 1106 h 2884"/>
                  <a:gd name="T12" fmla="*/ 1926 w 3040"/>
                  <a:gd name="T13" fmla="*/ 1287 h 2884"/>
                  <a:gd name="T14" fmla="*/ 1727 w 3040"/>
                  <a:gd name="T15" fmla="*/ 1556 h 2884"/>
                  <a:gd name="T16" fmla="*/ 1546 w 3040"/>
                  <a:gd name="T17" fmla="*/ 1819 h 2884"/>
                  <a:gd name="T18" fmla="*/ 1385 w 3040"/>
                  <a:gd name="T19" fmla="*/ 2076 h 2884"/>
                  <a:gd name="T20" fmla="*/ 1243 w 3040"/>
                  <a:gd name="T21" fmla="*/ 2324 h 2884"/>
                  <a:gd name="T22" fmla="*/ 1120 w 3040"/>
                  <a:gd name="T23" fmla="*/ 2567 h 2884"/>
                  <a:gd name="T24" fmla="*/ 865 w 3040"/>
                  <a:gd name="T25" fmla="*/ 2741 h 2884"/>
                  <a:gd name="T26" fmla="*/ 704 w 3040"/>
                  <a:gd name="T27" fmla="*/ 2867 h 2884"/>
                  <a:gd name="T28" fmla="*/ 675 w 3040"/>
                  <a:gd name="T29" fmla="*/ 2856 h 2884"/>
                  <a:gd name="T30" fmla="*/ 603 w 3040"/>
                  <a:gd name="T31" fmla="*/ 2655 h 2884"/>
                  <a:gd name="T32" fmla="*/ 498 w 3040"/>
                  <a:gd name="T33" fmla="*/ 2404 h 2884"/>
                  <a:gd name="T34" fmla="*/ 401 w 3040"/>
                  <a:gd name="T35" fmla="*/ 2197 h 2884"/>
                  <a:gd name="T36" fmla="*/ 311 w 3040"/>
                  <a:gd name="T37" fmla="*/ 2034 h 2884"/>
                  <a:gd name="T38" fmla="*/ 253 w 3040"/>
                  <a:gd name="T39" fmla="*/ 1950 h 2884"/>
                  <a:gd name="T40" fmla="*/ 164 w 3040"/>
                  <a:gd name="T41" fmla="*/ 1855 h 2884"/>
                  <a:gd name="T42" fmla="*/ 69 w 3040"/>
                  <a:gd name="T43" fmla="*/ 1786 h 2884"/>
                  <a:gd name="T44" fmla="*/ 0 w 3040"/>
                  <a:gd name="T45" fmla="*/ 1757 h 2884"/>
                  <a:gd name="T46" fmla="*/ 87 w 3040"/>
                  <a:gd name="T47" fmla="*/ 1672 h 2884"/>
                  <a:gd name="T48" fmla="*/ 172 w 3040"/>
                  <a:gd name="T49" fmla="*/ 1605 h 2884"/>
                  <a:gd name="T50" fmla="*/ 254 w 3040"/>
                  <a:gd name="T51" fmla="*/ 1555 h 2884"/>
                  <a:gd name="T52" fmla="*/ 332 w 3040"/>
                  <a:gd name="T53" fmla="*/ 1523 h 2884"/>
                  <a:gd name="T54" fmla="*/ 409 w 3040"/>
                  <a:gd name="T55" fmla="*/ 1508 h 2884"/>
                  <a:gd name="T56" fmla="*/ 444 w 3040"/>
                  <a:gd name="T57" fmla="*/ 1507 h 2884"/>
                  <a:gd name="T58" fmla="*/ 476 w 3040"/>
                  <a:gd name="T59" fmla="*/ 1513 h 2884"/>
                  <a:gd name="T60" fmla="*/ 543 w 3040"/>
                  <a:gd name="T61" fmla="*/ 1551 h 2884"/>
                  <a:gd name="T62" fmla="*/ 612 w 3040"/>
                  <a:gd name="T63" fmla="*/ 1621 h 2884"/>
                  <a:gd name="T64" fmla="*/ 683 w 3040"/>
                  <a:gd name="T65" fmla="*/ 1723 h 2884"/>
                  <a:gd name="T66" fmla="*/ 757 w 3040"/>
                  <a:gd name="T67" fmla="*/ 1858 h 2884"/>
                  <a:gd name="T68" fmla="*/ 877 w 3040"/>
                  <a:gd name="T69" fmla="*/ 2117 h 2884"/>
                  <a:gd name="T70" fmla="*/ 973 w 3040"/>
                  <a:gd name="T71" fmla="*/ 1963 h 2884"/>
                  <a:gd name="T72" fmla="*/ 1129 w 3040"/>
                  <a:gd name="T73" fmla="*/ 1731 h 2884"/>
                  <a:gd name="T74" fmla="*/ 1299 w 3040"/>
                  <a:gd name="T75" fmla="*/ 1503 h 2884"/>
                  <a:gd name="T76" fmla="*/ 1485 w 3040"/>
                  <a:gd name="T77" fmla="*/ 1277 h 2884"/>
                  <a:gd name="T78" fmla="*/ 1685 w 3040"/>
                  <a:gd name="T79" fmla="*/ 1052 h 2884"/>
                  <a:gd name="T80" fmla="*/ 1828 w 3040"/>
                  <a:gd name="T81" fmla="*/ 904 h 2884"/>
                  <a:gd name="T82" fmla="*/ 2045 w 3040"/>
                  <a:gd name="T83" fmla="*/ 693 h 2884"/>
                  <a:gd name="T84" fmla="*/ 2260 w 3040"/>
                  <a:gd name="T85" fmla="*/ 502 h 2884"/>
                  <a:gd name="T86" fmla="*/ 2474 w 3040"/>
                  <a:gd name="T87" fmla="*/ 328 h 2884"/>
                  <a:gd name="T88" fmla="*/ 2685 w 3040"/>
                  <a:gd name="T89" fmla="*/ 175 h 2884"/>
                  <a:gd name="T90" fmla="*/ 2893 w 3040"/>
                  <a:gd name="T91" fmla="*/ 40 h 2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40" h="2884">
                    <a:moveTo>
                      <a:pt x="2963" y="0"/>
                    </a:moveTo>
                    <a:lnTo>
                      <a:pt x="3040" y="109"/>
                    </a:lnTo>
                    <a:lnTo>
                      <a:pt x="3040" y="109"/>
                    </a:lnTo>
                    <a:lnTo>
                      <a:pt x="2981" y="155"/>
                    </a:lnTo>
                    <a:lnTo>
                      <a:pt x="2922" y="203"/>
                    </a:lnTo>
                    <a:lnTo>
                      <a:pt x="2860" y="256"/>
                    </a:lnTo>
                    <a:lnTo>
                      <a:pt x="2799" y="309"/>
                    </a:lnTo>
                    <a:lnTo>
                      <a:pt x="2736" y="367"/>
                    </a:lnTo>
                    <a:lnTo>
                      <a:pt x="2673" y="428"/>
                    </a:lnTo>
                    <a:lnTo>
                      <a:pt x="2610" y="491"/>
                    </a:lnTo>
                    <a:lnTo>
                      <a:pt x="2545" y="557"/>
                    </a:lnTo>
                    <a:lnTo>
                      <a:pt x="2479" y="627"/>
                    </a:lnTo>
                    <a:lnTo>
                      <a:pt x="2413" y="699"/>
                    </a:lnTo>
                    <a:lnTo>
                      <a:pt x="2346" y="775"/>
                    </a:lnTo>
                    <a:lnTo>
                      <a:pt x="2277" y="853"/>
                    </a:lnTo>
                    <a:lnTo>
                      <a:pt x="2209" y="934"/>
                    </a:lnTo>
                    <a:lnTo>
                      <a:pt x="2139" y="1018"/>
                    </a:lnTo>
                    <a:lnTo>
                      <a:pt x="2067" y="1106"/>
                    </a:lnTo>
                    <a:lnTo>
                      <a:pt x="1996" y="1196"/>
                    </a:lnTo>
                    <a:lnTo>
                      <a:pt x="1996" y="1196"/>
                    </a:lnTo>
                    <a:lnTo>
                      <a:pt x="1926" y="1287"/>
                    </a:lnTo>
                    <a:lnTo>
                      <a:pt x="1858" y="1377"/>
                    </a:lnTo>
                    <a:lnTo>
                      <a:pt x="1790" y="1468"/>
                    </a:lnTo>
                    <a:lnTo>
                      <a:pt x="1727" y="1556"/>
                    </a:lnTo>
                    <a:lnTo>
                      <a:pt x="1664" y="1645"/>
                    </a:lnTo>
                    <a:lnTo>
                      <a:pt x="1605" y="1733"/>
                    </a:lnTo>
                    <a:lnTo>
                      <a:pt x="1546" y="1819"/>
                    </a:lnTo>
                    <a:lnTo>
                      <a:pt x="1490" y="1905"/>
                    </a:lnTo>
                    <a:lnTo>
                      <a:pt x="1437" y="1991"/>
                    </a:lnTo>
                    <a:lnTo>
                      <a:pt x="1385" y="2076"/>
                    </a:lnTo>
                    <a:lnTo>
                      <a:pt x="1336" y="2159"/>
                    </a:lnTo>
                    <a:lnTo>
                      <a:pt x="1289" y="2242"/>
                    </a:lnTo>
                    <a:lnTo>
                      <a:pt x="1243" y="2324"/>
                    </a:lnTo>
                    <a:lnTo>
                      <a:pt x="1200" y="2405"/>
                    </a:lnTo>
                    <a:lnTo>
                      <a:pt x="1160" y="2486"/>
                    </a:lnTo>
                    <a:lnTo>
                      <a:pt x="1120" y="2567"/>
                    </a:lnTo>
                    <a:lnTo>
                      <a:pt x="958" y="2676"/>
                    </a:lnTo>
                    <a:lnTo>
                      <a:pt x="958" y="2676"/>
                    </a:lnTo>
                    <a:lnTo>
                      <a:pt x="865" y="2741"/>
                    </a:lnTo>
                    <a:lnTo>
                      <a:pt x="788" y="2798"/>
                    </a:lnTo>
                    <a:lnTo>
                      <a:pt x="728" y="2845"/>
                    </a:lnTo>
                    <a:lnTo>
                      <a:pt x="704" y="2867"/>
                    </a:lnTo>
                    <a:lnTo>
                      <a:pt x="683" y="2884"/>
                    </a:lnTo>
                    <a:lnTo>
                      <a:pt x="683" y="2884"/>
                    </a:lnTo>
                    <a:lnTo>
                      <a:pt x="675" y="2856"/>
                    </a:lnTo>
                    <a:lnTo>
                      <a:pt x="666" y="2825"/>
                    </a:lnTo>
                    <a:lnTo>
                      <a:pt x="639" y="2748"/>
                    </a:lnTo>
                    <a:lnTo>
                      <a:pt x="603" y="2655"/>
                    </a:lnTo>
                    <a:lnTo>
                      <a:pt x="560" y="2546"/>
                    </a:lnTo>
                    <a:lnTo>
                      <a:pt x="498" y="2404"/>
                    </a:lnTo>
                    <a:lnTo>
                      <a:pt x="498" y="2404"/>
                    </a:lnTo>
                    <a:lnTo>
                      <a:pt x="465" y="2330"/>
                    </a:lnTo>
                    <a:lnTo>
                      <a:pt x="433" y="2261"/>
                    </a:lnTo>
                    <a:lnTo>
                      <a:pt x="401" y="2197"/>
                    </a:lnTo>
                    <a:lnTo>
                      <a:pt x="371" y="2137"/>
                    </a:lnTo>
                    <a:lnTo>
                      <a:pt x="340" y="2084"/>
                    </a:lnTo>
                    <a:lnTo>
                      <a:pt x="311" y="2034"/>
                    </a:lnTo>
                    <a:lnTo>
                      <a:pt x="281" y="1991"/>
                    </a:lnTo>
                    <a:lnTo>
                      <a:pt x="253" y="1950"/>
                    </a:lnTo>
                    <a:lnTo>
                      <a:pt x="253" y="1950"/>
                    </a:lnTo>
                    <a:lnTo>
                      <a:pt x="225" y="1915"/>
                    </a:lnTo>
                    <a:lnTo>
                      <a:pt x="195" y="1885"/>
                    </a:lnTo>
                    <a:lnTo>
                      <a:pt x="164" y="1855"/>
                    </a:lnTo>
                    <a:lnTo>
                      <a:pt x="133" y="1829"/>
                    </a:lnTo>
                    <a:lnTo>
                      <a:pt x="101" y="1807"/>
                    </a:lnTo>
                    <a:lnTo>
                      <a:pt x="69" y="1786"/>
                    </a:lnTo>
                    <a:lnTo>
                      <a:pt x="35" y="1770"/>
                    </a:lnTo>
                    <a:lnTo>
                      <a:pt x="0" y="1757"/>
                    </a:lnTo>
                    <a:lnTo>
                      <a:pt x="0" y="1757"/>
                    </a:lnTo>
                    <a:lnTo>
                      <a:pt x="30" y="1726"/>
                    </a:lnTo>
                    <a:lnTo>
                      <a:pt x="59" y="1698"/>
                    </a:lnTo>
                    <a:lnTo>
                      <a:pt x="87" y="1672"/>
                    </a:lnTo>
                    <a:lnTo>
                      <a:pt x="116" y="1646"/>
                    </a:lnTo>
                    <a:lnTo>
                      <a:pt x="144" y="1625"/>
                    </a:lnTo>
                    <a:lnTo>
                      <a:pt x="172" y="1605"/>
                    </a:lnTo>
                    <a:lnTo>
                      <a:pt x="199" y="1586"/>
                    </a:lnTo>
                    <a:lnTo>
                      <a:pt x="227" y="1568"/>
                    </a:lnTo>
                    <a:lnTo>
                      <a:pt x="254" y="1555"/>
                    </a:lnTo>
                    <a:lnTo>
                      <a:pt x="281" y="1542"/>
                    </a:lnTo>
                    <a:lnTo>
                      <a:pt x="307" y="1531"/>
                    </a:lnTo>
                    <a:lnTo>
                      <a:pt x="332" y="1523"/>
                    </a:lnTo>
                    <a:lnTo>
                      <a:pt x="359" y="1516"/>
                    </a:lnTo>
                    <a:lnTo>
                      <a:pt x="385" y="1511"/>
                    </a:lnTo>
                    <a:lnTo>
                      <a:pt x="409" y="1508"/>
                    </a:lnTo>
                    <a:lnTo>
                      <a:pt x="434" y="1507"/>
                    </a:lnTo>
                    <a:lnTo>
                      <a:pt x="434" y="1507"/>
                    </a:lnTo>
                    <a:lnTo>
                      <a:pt x="444" y="1507"/>
                    </a:lnTo>
                    <a:lnTo>
                      <a:pt x="455" y="1508"/>
                    </a:lnTo>
                    <a:lnTo>
                      <a:pt x="465" y="1511"/>
                    </a:lnTo>
                    <a:lnTo>
                      <a:pt x="476" y="1513"/>
                    </a:lnTo>
                    <a:lnTo>
                      <a:pt x="499" y="1523"/>
                    </a:lnTo>
                    <a:lnTo>
                      <a:pt x="521" y="1535"/>
                    </a:lnTo>
                    <a:lnTo>
                      <a:pt x="543" y="1551"/>
                    </a:lnTo>
                    <a:lnTo>
                      <a:pt x="566" y="1571"/>
                    </a:lnTo>
                    <a:lnTo>
                      <a:pt x="589" y="1594"/>
                    </a:lnTo>
                    <a:lnTo>
                      <a:pt x="612" y="1621"/>
                    </a:lnTo>
                    <a:lnTo>
                      <a:pt x="636" y="1652"/>
                    </a:lnTo>
                    <a:lnTo>
                      <a:pt x="659" y="1685"/>
                    </a:lnTo>
                    <a:lnTo>
                      <a:pt x="683" y="1723"/>
                    </a:lnTo>
                    <a:lnTo>
                      <a:pt x="708" y="1763"/>
                    </a:lnTo>
                    <a:lnTo>
                      <a:pt x="733" y="1809"/>
                    </a:lnTo>
                    <a:lnTo>
                      <a:pt x="757" y="1858"/>
                    </a:lnTo>
                    <a:lnTo>
                      <a:pt x="783" y="1909"/>
                    </a:lnTo>
                    <a:lnTo>
                      <a:pt x="808" y="1964"/>
                    </a:lnTo>
                    <a:lnTo>
                      <a:pt x="877" y="2117"/>
                    </a:lnTo>
                    <a:lnTo>
                      <a:pt x="877" y="2117"/>
                    </a:lnTo>
                    <a:lnTo>
                      <a:pt x="924" y="2039"/>
                    </a:lnTo>
                    <a:lnTo>
                      <a:pt x="973" y="1963"/>
                    </a:lnTo>
                    <a:lnTo>
                      <a:pt x="1024" y="1885"/>
                    </a:lnTo>
                    <a:lnTo>
                      <a:pt x="1075" y="1808"/>
                    </a:lnTo>
                    <a:lnTo>
                      <a:pt x="1129" y="1731"/>
                    </a:lnTo>
                    <a:lnTo>
                      <a:pt x="1184" y="1655"/>
                    </a:lnTo>
                    <a:lnTo>
                      <a:pt x="1242" y="1578"/>
                    </a:lnTo>
                    <a:lnTo>
                      <a:pt x="1299" y="1503"/>
                    </a:lnTo>
                    <a:lnTo>
                      <a:pt x="1360" y="1427"/>
                    </a:lnTo>
                    <a:lnTo>
                      <a:pt x="1422" y="1351"/>
                    </a:lnTo>
                    <a:lnTo>
                      <a:pt x="1485" y="1277"/>
                    </a:lnTo>
                    <a:lnTo>
                      <a:pt x="1551" y="1201"/>
                    </a:lnTo>
                    <a:lnTo>
                      <a:pt x="1618" y="1127"/>
                    </a:lnTo>
                    <a:lnTo>
                      <a:pt x="1685" y="1052"/>
                    </a:lnTo>
                    <a:lnTo>
                      <a:pt x="1757" y="978"/>
                    </a:lnTo>
                    <a:lnTo>
                      <a:pt x="1828" y="904"/>
                    </a:lnTo>
                    <a:lnTo>
                      <a:pt x="1828" y="904"/>
                    </a:lnTo>
                    <a:lnTo>
                      <a:pt x="1901" y="831"/>
                    </a:lnTo>
                    <a:lnTo>
                      <a:pt x="1973" y="761"/>
                    </a:lnTo>
                    <a:lnTo>
                      <a:pt x="2045" y="693"/>
                    </a:lnTo>
                    <a:lnTo>
                      <a:pt x="2117" y="627"/>
                    </a:lnTo>
                    <a:lnTo>
                      <a:pt x="2189" y="564"/>
                    </a:lnTo>
                    <a:lnTo>
                      <a:pt x="2260" y="502"/>
                    </a:lnTo>
                    <a:lnTo>
                      <a:pt x="2331" y="441"/>
                    </a:lnTo>
                    <a:lnTo>
                      <a:pt x="2402" y="383"/>
                    </a:lnTo>
                    <a:lnTo>
                      <a:pt x="2474" y="328"/>
                    </a:lnTo>
                    <a:lnTo>
                      <a:pt x="2544" y="274"/>
                    </a:lnTo>
                    <a:lnTo>
                      <a:pt x="2614" y="223"/>
                    </a:lnTo>
                    <a:lnTo>
                      <a:pt x="2685" y="175"/>
                    </a:lnTo>
                    <a:lnTo>
                      <a:pt x="2755" y="128"/>
                    </a:lnTo>
                    <a:lnTo>
                      <a:pt x="2825" y="83"/>
                    </a:lnTo>
                    <a:lnTo>
                      <a:pt x="2893" y="40"/>
                    </a:lnTo>
                    <a:lnTo>
                      <a:pt x="2963" y="0"/>
                    </a:lnTo>
                    <a:lnTo>
                      <a:pt x="2963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solidFill>
                  <a:srgbClr val="003300"/>
                </a:solidFill>
              </a:ln>
              <a:extLst/>
            </p:spPr>
            <p:txBody>
              <a:bodyPr vert="horz" wrap="square" lIns="93286" tIns="46643" rIns="93286" bIns="46643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 dirty="0">
                  <a:solidFill>
                    <a:srgbClr val="FFFFFF">
                      <a:lumMod val="50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7" name="dtable170554751157760 10 144 283 167 68"/>
              <p:cNvSpPr txBox="1">
                <a:spLocks noChangeArrowheads="1"/>
              </p:cNvSpPr>
              <p:nvPr/>
            </p:nvSpPr>
            <p:spPr bwMode="gray">
              <a:xfrm>
                <a:off x="7121742" y="408549"/>
                <a:ext cx="720000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0" indent="0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3675" indent="-19208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457200" indent="-26193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614363" indent="-1555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rgbClr val="000000"/>
                  </a:buClr>
                  <a:buFont typeface="Arial" charset="0"/>
                  <a:buNone/>
                </a:pPr>
                <a:r>
                  <a:rPr lang="en-US" sz="900" i="1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Terminé</a:t>
                </a:r>
                <a:endParaRPr lang="en-US" sz="900" i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" name="Group 99"/>
            <p:cNvGrpSpPr/>
            <p:nvPr/>
          </p:nvGrpSpPr>
          <p:grpSpPr>
            <a:xfrm>
              <a:off x="7772400" y="394648"/>
              <a:ext cx="876000" cy="152400"/>
              <a:chOff x="8103342" y="390644"/>
              <a:chExt cx="876000" cy="152400"/>
            </a:xfrm>
          </p:grpSpPr>
          <p:sp>
            <p:nvSpPr>
              <p:cNvPr id="96" name="Freeform 99"/>
              <p:cNvSpPr>
                <a:spLocks noChangeAspect="1"/>
              </p:cNvSpPr>
              <p:nvPr/>
            </p:nvSpPr>
            <p:spPr bwMode="auto">
              <a:xfrm>
                <a:off x="8103342" y="390644"/>
                <a:ext cx="144000" cy="136602"/>
              </a:xfrm>
              <a:custGeom>
                <a:avLst/>
                <a:gdLst>
                  <a:gd name="T0" fmla="*/ 3040 w 3040"/>
                  <a:gd name="T1" fmla="*/ 109 h 2884"/>
                  <a:gd name="T2" fmla="*/ 2860 w 3040"/>
                  <a:gd name="T3" fmla="*/ 256 h 2884"/>
                  <a:gd name="T4" fmla="*/ 2673 w 3040"/>
                  <a:gd name="T5" fmla="*/ 428 h 2884"/>
                  <a:gd name="T6" fmla="*/ 2479 w 3040"/>
                  <a:gd name="T7" fmla="*/ 627 h 2884"/>
                  <a:gd name="T8" fmla="*/ 2277 w 3040"/>
                  <a:gd name="T9" fmla="*/ 853 h 2884"/>
                  <a:gd name="T10" fmla="*/ 2067 w 3040"/>
                  <a:gd name="T11" fmla="*/ 1106 h 2884"/>
                  <a:gd name="T12" fmla="*/ 1926 w 3040"/>
                  <a:gd name="T13" fmla="*/ 1287 h 2884"/>
                  <a:gd name="T14" fmla="*/ 1727 w 3040"/>
                  <a:gd name="T15" fmla="*/ 1556 h 2884"/>
                  <a:gd name="T16" fmla="*/ 1546 w 3040"/>
                  <a:gd name="T17" fmla="*/ 1819 h 2884"/>
                  <a:gd name="T18" fmla="*/ 1385 w 3040"/>
                  <a:gd name="T19" fmla="*/ 2076 h 2884"/>
                  <a:gd name="T20" fmla="*/ 1243 w 3040"/>
                  <a:gd name="T21" fmla="*/ 2324 h 2884"/>
                  <a:gd name="T22" fmla="*/ 1120 w 3040"/>
                  <a:gd name="T23" fmla="*/ 2567 h 2884"/>
                  <a:gd name="T24" fmla="*/ 865 w 3040"/>
                  <a:gd name="T25" fmla="*/ 2741 h 2884"/>
                  <a:gd name="T26" fmla="*/ 704 w 3040"/>
                  <a:gd name="T27" fmla="*/ 2867 h 2884"/>
                  <a:gd name="T28" fmla="*/ 675 w 3040"/>
                  <a:gd name="T29" fmla="*/ 2856 h 2884"/>
                  <a:gd name="T30" fmla="*/ 603 w 3040"/>
                  <a:gd name="T31" fmla="*/ 2655 h 2884"/>
                  <a:gd name="T32" fmla="*/ 498 w 3040"/>
                  <a:gd name="T33" fmla="*/ 2404 h 2884"/>
                  <a:gd name="T34" fmla="*/ 401 w 3040"/>
                  <a:gd name="T35" fmla="*/ 2197 h 2884"/>
                  <a:gd name="T36" fmla="*/ 311 w 3040"/>
                  <a:gd name="T37" fmla="*/ 2034 h 2884"/>
                  <a:gd name="T38" fmla="*/ 253 w 3040"/>
                  <a:gd name="T39" fmla="*/ 1950 h 2884"/>
                  <a:gd name="T40" fmla="*/ 164 w 3040"/>
                  <a:gd name="T41" fmla="*/ 1855 h 2884"/>
                  <a:gd name="T42" fmla="*/ 69 w 3040"/>
                  <a:gd name="T43" fmla="*/ 1786 h 2884"/>
                  <a:gd name="T44" fmla="*/ 0 w 3040"/>
                  <a:gd name="T45" fmla="*/ 1757 h 2884"/>
                  <a:gd name="T46" fmla="*/ 87 w 3040"/>
                  <a:gd name="T47" fmla="*/ 1672 h 2884"/>
                  <a:gd name="T48" fmla="*/ 172 w 3040"/>
                  <a:gd name="T49" fmla="*/ 1605 h 2884"/>
                  <a:gd name="T50" fmla="*/ 254 w 3040"/>
                  <a:gd name="T51" fmla="*/ 1555 h 2884"/>
                  <a:gd name="T52" fmla="*/ 332 w 3040"/>
                  <a:gd name="T53" fmla="*/ 1523 h 2884"/>
                  <a:gd name="T54" fmla="*/ 409 w 3040"/>
                  <a:gd name="T55" fmla="*/ 1508 h 2884"/>
                  <a:gd name="T56" fmla="*/ 444 w 3040"/>
                  <a:gd name="T57" fmla="*/ 1507 h 2884"/>
                  <a:gd name="T58" fmla="*/ 476 w 3040"/>
                  <a:gd name="T59" fmla="*/ 1513 h 2884"/>
                  <a:gd name="T60" fmla="*/ 543 w 3040"/>
                  <a:gd name="T61" fmla="*/ 1551 h 2884"/>
                  <a:gd name="T62" fmla="*/ 612 w 3040"/>
                  <a:gd name="T63" fmla="*/ 1621 h 2884"/>
                  <a:gd name="T64" fmla="*/ 683 w 3040"/>
                  <a:gd name="T65" fmla="*/ 1723 h 2884"/>
                  <a:gd name="T66" fmla="*/ 757 w 3040"/>
                  <a:gd name="T67" fmla="*/ 1858 h 2884"/>
                  <a:gd name="T68" fmla="*/ 877 w 3040"/>
                  <a:gd name="T69" fmla="*/ 2117 h 2884"/>
                  <a:gd name="T70" fmla="*/ 973 w 3040"/>
                  <a:gd name="T71" fmla="*/ 1963 h 2884"/>
                  <a:gd name="T72" fmla="*/ 1129 w 3040"/>
                  <a:gd name="T73" fmla="*/ 1731 h 2884"/>
                  <a:gd name="T74" fmla="*/ 1299 w 3040"/>
                  <a:gd name="T75" fmla="*/ 1503 h 2884"/>
                  <a:gd name="T76" fmla="*/ 1485 w 3040"/>
                  <a:gd name="T77" fmla="*/ 1277 h 2884"/>
                  <a:gd name="T78" fmla="*/ 1685 w 3040"/>
                  <a:gd name="T79" fmla="*/ 1052 h 2884"/>
                  <a:gd name="T80" fmla="*/ 1828 w 3040"/>
                  <a:gd name="T81" fmla="*/ 904 h 2884"/>
                  <a:gd name="T82" fmla="*/ 2045 w 3040"/>
                  <a:gd name="T83" fmla="*/ 693 h 2884"/>
                  <a:gd name="T84" fmla="*/ 2260 w 3040"/>
                  <a:gd name="T85" fmla="*/ 502 h 2884"/>
                  <a:gd name="T86" fmla="*/ 2474 w 3040"/>
                  <a:gd name="T87" fmla="*/ 328 h 2884"/>
                  <a:gd name="T88" fmla="*/ 2685 w 3040"/>
                  <a:gd name="T89" fmla="*/ 175 h 2884"/>
                  <a:gd name="T90" fmla="*/ 2893 w 3040"/>
                  <a:gd name="T91" fmla="*/ 40 h 2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40" h="2884">
                    <a:moveTo>
                      <a:pt x="2963" y="0"/>
                    </a:moveTo>
                    <a:lnTo>
                      <a:pt x="3040" y="109"/>
                    </a:lnTo>
                    <a:lnTo>
                      <a:pt x="3040" y="109"/>
                    </a:lnTo>
                    <a:lnTo>
                      <a:pt x="2981" y="155"/>
                    </a:lnTo>
                    <a:lnTo>
                      <a:pt x="2922" y="203"/>
                    </a:lnTo>
                    <a:lnTo>
                      <a:pt x="2860" y="256"/>
                    </a:lnTo>
                    <a:lnTo>
                      <a:pt x="2799" y="309"/>
                    </a:lnTo>
                    <a:lnTo>
                      <a:pt x="2736" y="367"/>
                    </a:lnTo>
                    <a:lnTo>
                      <a:pt x="2673" y="428"/>
                    </a:lnTo>
                    <a:lnTo>
                      <a:pt x="2610" y="491"/>
                    </a:lnTo>
                    <a:lnTo>
                      <a:pt x="2545" y="557"/>
                    </a:lnTo>
                    <a:lnTo>
                      <a:pt x="2479" y="627"/>
                    </a:lnTo>
                    <a:lnTo>
                      <a:pt x="2413" y="699"/>
                    </a:lnTo>
                    <a:lnTo>
                      <a:pt x="2346" y="775"/>
                    </a:lnTo>
                    <a:lnTo>
                      <a:pt x="2277" y="853"/>
                    </a:lnTo>
                    <a:lnTo>
                      <a:pt x="2209" y="934"/>
                    </a:lnTo>
                    <a:lnTo>
                      <a:pt x="2139" y="1018"/>
                    </a:lnTo>
                    <a:lnTo>
                      <a:pt x="2067" y="1106"/>
                    </a:lnTo>
                    <a:lnTo>
                      <a:pt x="1996" y="1196"/>
                    </a:lnTo>
                    <a:lnTo>
                      <a:pt x="1996" y="1196"/>
                    </a:lnTo>
                    <a:lnTo>
                      <a:pt x="1926" y="1287"/>
                    </a:lnTo>
                    <a:lnTo>
                      <a:pt x="1858" y="1377"/>
                    </a:lnTo>
                    <a:lnTo>
                      <a:pt x="1790" y="1468"/>
                    </a:lnTo>
                    <a:lnTo>
                      <a:pt x="1727" y="1556"/>
                    </a:lnTo>
                    <a:lnTo>
                      <a:pt x="1664" y="1645"/>
                    </a:lnTo>
                    <a:lnTo>
                      <a:pt x="1605" y="1733"/>
                    </a:lnTo>
                    <a:lnTo>
                      <a:pt x="1546" y="1819"/>
                    </a:lnTo>
                    <a:lnTo>
                      <a:pt x="1490" y="1905"/>
                    </a:lnTo>
                    <a:lnTo>
                      <a:pt x="1437" y="1991"/>
                    </a:lnTo>
                    <a:lnTo>
                      <a:pt x="1385" y="2076"/>
                    </a:lnTo>
                    <a:lnTo>
                      <a:pt x="1336" y="2159"/>
                    </a:lnTo>
                    <a:lnTo>
                      <a:pt x="1289" y="2242"/>
                    </a:lnTo>
                    <a:lnTo>
                      <a:pt x="1243" y="2324"/>
                    </a:lnTo>
                    <a:lnTo>
                      <a:pt x="1200" y="2405"/>
                    </a:lnTo>
                    <a:lnTo>
                      <a:pt x="1160" y="2486"/>
                    </a:lnTo>
                    <a:lnTo>
                      <a:pt x="1120" y="2567"/>
                    </a:lnTo>
                    <a:lnTo>
                      <a:pt x="958" y="2676"/>
                    </a:lnTo>
                    <a:lnTo>
                      <a:pt x="958" y="2676"/>
                    </a:lnTo>
                    <a:lnTo>
                      <a:pt x="865" y="2741"/>
                    </a:lnTo>
                    <a:lnTo>
                      <a:pt x="788" y="2798"/>
                    </a:lnTo>
                    <a:lnTo>
                      <a:pt x="728" y="2845"/>
                    </a:lnTo>
                    <a:lnTo>
                      <a:pt x="704" y="2867"/>
                    </a:lnTo>
                    <a:lnTo>
                      <a:pt x="683" y="2884"/>
                    </a:lnTo>
                    <a:lnTo>
                      <a:pt x="683" y="2884"/>
                    </a:lnTo>
                    <a:lnTo>
                      <a:pt x="675" y="2856"/>
                    </a:lnTo>
                    <a:lnTo>
                      <a:pt x="666" y="2825"/>
                    </a:lnTo>
                    <a:lnTo>
                      <a:pt x="639" y="2748"/>
                    </a:lnTo>
                    <a:lnTo>
                      <a:pt x="603" y="2655"/>
                    </a:lnTo>
                    <a:lnTo>
                      <a:pt x="560" y="2546"/>
                    </a:lnTo>
                    <a:lnTo>
                      <a:pt x="498" y="2404"/>
                    </a:lnTo>
                    <a:lnTo>
                      <a:pt x="498" y="2404"/>
                    </a:lnTo>
                    <a:lnTo>
                      <a:pt x="465" y="2330"/>
                    </a:lnTo>
                    <a:lnTo>
                      <a:pt x="433" y="2261"/>
                    </a:lnTo>
                    <a:lnTo>
                      <a:pt x="401" y="2197"/>
                    </a:lnTo>
                    <a:lnTo>
                      <a:pt x="371" y="2137"/>
                    </a:lnTo>
                    <a:lnTo>
                      <a:pt x="340" y="2084"/>
                    </a:lnTo>
                    <a:lnTo>
                      <a:pt x="311" y="2034"/>
                    </a:lnTo>
                    <a:lnTo>
                      <a:pt x="281" y="1991"/>
                    </a:lnTo>
                    <a:lnTo>
                      <a:pt x="253" y="1950"/>
                    </a:lnTo>
                    <a:lnTo>
                      <a:pt x="253" y="1950"/>
                    </a:lnTo>
                    <a:lnTo>
                      <a:pt x="225" y="1915"/>
                    </a:lnTo>
                    <a:lnTo>
                      <a:pt x="195" y="1885"/>
                    </a:lnTo>
                    <a:lnTo>
                      <a:pt x="164" y="1855"/>
                    </a:lnTo>
                    <a:lnTo>
                      <a:pt x="133" y="1829"/>
                    </a:lnTo>
                    <a:lnTo>
                      <a:pt x="101" y="1807"/>
                    </a:lnTo>
                    <a:lnTo>
                      <a:pt x="69" y="1786"/>
                    </a:lnTo>
                    <a:lnTo>
                      <a:pt x="35" y="1770"/>
                    </a:lnTo>
                    <a:lnTo>
                      <a:pt x="0" y="1757"/>
                    </a:lnTo>
                    <a:lnTo>
                      <a:pt x="0" y="1757"/>
                    </a:lnTo>
                    <a:lnTo>
                      <a:pt x="30" y="1726"/>
                    </a:lnTo>
                    <a:lnTo>
                      <a:pt x="59" y="1698"/>
                    </a:lnTo>
                    <a:lnTo>
                      <a:pt x="87" y="1672"/>
                    </a:lnTo>
                    <a:lnTo>
                      <a:pt x="116" y="1646"/>
                    </a:lnTo>
                    <a:lnTo>
                      <a:pt x="144" y="1625"/>
                    </a:lnTo>
                    <a:lnTo>
                      <a:pt x="172" y="1605"/>
                    </a:lnTo>
                    <a:lnTo>
                      <a:pt x="199" y="1586"/>
                    </a:lnTo>
                    <a:lnTo>
                      <a:pt x="227" y="1568"/>
                    </a:lnTo>
                    <a:lnTo>
                      <a:pt x="254" y="1555"/>
                    </a:lnTo>
                    <a:lnTo>
                      <a:pt x="281" y="1542"/>
                    </a:lnTo>
                    <a:lnTo>
                      <a:pt x="307" y="1531"/>
                    </a:lnTo>
                    <a:lnTo>
                      <a:pt x="332" y="1523"/>
                    </a:lnTo>
                    <a:lnTo>
                      <a:pt x="359" y="1516"/>
                    </a:lnTo>
                    <a:lnTo>
                      <a:pt x="385" y="1511"/>
                    </a:lnTo>
                    <a:lnTo>
                      <a:pt x="409" y="1508"/>
                    </a:lnTo>
                    <a:lnTo>
                      <a:pt x="434" y="1507"/>
                    </a:lnTo>
                    <a:lnTo>
                      <a:pt x="434" y="1507"/>
                    </a:lnTo>
                    <a:lnTo>
                      <a:pt x="444" y="1507"/>
                    </a:lnTo>
                    <a:lnTo>
                      <a:pt x="455" y="1508"/>
                    </a:lnTo>
                    <a:lnTo>
                      <a:pt x="465" y="1511"/>
                    </a:lnTo>
                    <a:lnTo>
                      <a:pt x="476" y="1513"/>
                    </a:lnTo>
                    <a:lnTo>
                      <a:pt x="499" y="1523"/>
                    </a:lnTo>
                    <a:lnTo>
                      <a:pt x="521" y="1535"/>
                    </a:lnTo>
                    <a:lnTo>
                      <a:pt x="543" y="1551"/>
                    </a:lnTo>
                    <a:lnTo>
                      <a:pt x="566" y="1571"/>
                    </a:lnTo>
                    <a:lnTo>
                      <a:pt x="589" y="1594"/>
                    </a:lnTo>
                    <a:lnTo>
                      <a:pt x="612" y="1621"/>
                    </a:lnTo>
                    <a:lnTo>
                      <a:pt x="636" y="1652"/>
                    </a:lnTo>
                    <a:lnTo>
                      <a:pt x="659" y="1685"/>
                    </a:lnTo>
                    <a:lnTo>
                      <a:pt x="683" y="1723"/>
                    </a:lnTo>
                    <a:lnTo>
                      <a:pt x="708" y="1763"/>
                    </a:lnTo>
                    <a:lnTo>
                      <a:pt x="733" y="1809"/>
                    </a:lnTo>
                    <a:lnTo>
                      <a:pt x="757" y="1858"/>
                    </a:lnTo>
                    <a:lnTo>
                      <a:pt x="783" y="1909"/>
                    </a:lnTo>
                    <a:lnTo>
                      <a:pt x="808" y="1964"/>
                    </a:lnTo>
                    <a:lnTo>
                      <a:pt x="877" y="2117"/>
                    </a:lnTo>
                    <a:lnTo>
                      <a:pt x="877" y="2117"/>
                    </a:lnTo>
                    <a:lnTo>
                      <a:pt x="924" y="2039"/>
                    </a:lnTo>
                    <a:lnTo>
                      <a:pt x="973" y="1963"/>
                    </a:lnTo>
                    <a:lnTo>
                      <a:pt x="1024" y="1885"/>
                    </a:lnTo>
                    <a:lnTo>
                      <a:pt x="1075" y="1808"/>
                    </a:lnTo>
                    <a:lnTo>
                      <a:pt x="1129" y="1731"/>
                    </a:lnTo>
                    <a:lnTo>
                      <a:pt x="1184" y="1655"/>
                    </a:lnTo>
                    <a:lnTo>
                      <a:pt x="1242" y="1578"/>
                    </a:lnTo>
                    <a:lnTo>
                      <a:pt x="1299" y="1503"/>
                    </a:lnTo>
                    <a:lnTo>
                      <a:pt x="1360" y="1427"/>
                    </a:lnTo>
                    <a:lnTo>
                      <a:pt x="1422" y="1351"/>
                    </a:lnTo>
                    <a:lnTo>
                      <a:pt x="1485" y="1277"/>
                    </a:lnTo>
                    <a:lnTo>
                      <a:pt x="1551" y="1201"/>
                    </a:lnTo>
                    <a:lnTo>
                      <a:pt x="1618" y="1127"/>
                    </a:lnTo>
                    <a:lnTo>
                      <a:pt x="1685" y="1052"/>
                    </a:lnTo>
                    <a:lnTo>
                      <a:pt x="1757" y="978"/>
                    </a:lnTo>
                    <a:lnTo>
                      <a:pt x="1828" y="904"/>
                    </a:lnTo>
                    <a:lnTo>
                      <a:pt x="1828" y="904"/>
                    </a:lnTo>
                    <a:lnTo>
                      <a:pt x="1901" y="831"/>
                    </a:lnTo>
                    <a:lnTo>
                      <a:pt x="1973" y="761"/>
                    </a:lnTo>
                    <a:lnTo>
                      <a:pt x="2045" y="693"/>
                    </a:lnTo>
                    <a:lnTo>
                      <a:pt x="2117" y="627"/>
                    </a:lnTo>
                    <a:lnTo>
                      <a:pt x="2189" y="564"/>
                    </a:lnTo>
                    <a:lnTo>
                      <a:pt x="2260" y="502"/>
                    </a:lnTo>
                    <a:lnTo>
                      <a:pt x="2331" y="441"/>
                    </a:lnTo>
                    <a:lnTo>
                      <a:pt x="2402" y="383"/>
                    </a:lnTo>
                    <a:lnTo>
                      <a:pt x="2474" y="328"/>
                    </a:lnTo>
                    <a:lnTo>
                      <a:pt x="2544" y="274"/>
                    </a:lnTo>
                    <a:lnTo>
                      <a:pt x="2614" y="223"/>
                    </a:lnTo>
                    <a:lnTo>
                      <a:pt x="2685" y="175"/>
                    </a:lnTo>
                    <a:lnTo>
                      <a:pt x="2755" y="128"/>
                    </a:lnTo>
                    <a:lnTo>
                      <a:pt x="2825" y="83"/>
                    </a:lnTo>
                    <a:lnTo>
                      <a:pt x="2893" y="40"/>
                    </a:lnTo>
                    <a:lnTo>
                      <a:pt x="2963" y="0"/>
                    </a:lnTo>
                    <a:lnTo>
                      <a:pt x="2963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rgbClr val="FF0000"/>
                </a:solidFill>
              </a:ln>
              <a:extLst/>
            </p:spPr>
            <p:txBody>
              <a:bodyPr vert="horz" wrap="square" lIns="93286" tIns="46643" rIns="93286" bIns="46643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 dirty="0">
                  <a:solidFill>
                    <a:srgbClr val="660066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8" name="dtable170554751157760 10 144 283 167 68"/>
              <p:cNvSpPr txBox="1">
                <a:spLocks noChangeArrowheads="1"/>
              </p:cNvSpPr>
              <p:nvPr/>
            </p:nvSpPr>
            <p:spPr bwMode="gray">
              <a:xfrm>
                <a:off x="8259342" y="404545"/>
                <a:ext cx="720000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0" indent="0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3675" indent="-19208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457200" indent="-26193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614363" indent="-1555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>
                  <a:spcBef>
                    <a:spcPts val="400"/>
                  </a:spcBef>
                  <a:spcAft>
                    <a:spcPts val="400"/>
                  </a:spcAft>
                  <a:buClr>
                    <a:srgbClr val="000000"/>
                  </a:buClr>
                  <a:buFont typeface="Arial" charset="0"/>
                  <a:buNone/>
                </a:pPr>
                <a:r>
                  <a:rPr lang="en-US" sz="900" i="1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En</a:t>
                </a:r>
                <a:r>
                  <a:rPr lang="en-US" sz="900" i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  <a:r>
                  <a:rPr lang="en-US" sz="900" i="1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cours</a:t>
                </a:r>
                <a:endParaRPr lang="en-US" sz="900" i="1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2" name="Rectangle 5"/>
            <p:cNvSpPr txBox="1"/>
            <p:nvPr/>
          </p:nvSpPr>
          <p:spPr>
            <a:xfrm>
              <a:off x="5413800" y="332096"/>
              <a:ext cx="1440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204024"/>
                </a:buClr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Code </a:t>
              </a:r>
              <a:r>
                <a:rPr lang="en-US" sz="100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couleurs</a:t>
              </a:r>
              <a:r>
                <a:rPr lang="en-US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 :</a:t>
              </a:r>
              <a:endParaRPr lang="en-US" sz="1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78" name="Freeform 99"/>
          <p:cNvSpPr>
            <a:spLocks noChangeAspect="1"/>
          </p:cNvSpPr>
          <p:nvPr>
            <p:custDataLst>
              <p:tags r:id="rId19"/>
            </p:custDataLst>
          </p:nvPr>
        </p:nvSpPr>
        <p:spPr bwMode="auto">
          <a:xfrm>
            <a:off x="8253154" y="3122674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5" name="Freeform 99"/>
          <p:cNvSpPr>
            <a:spLocks noChangeAspect="1"/>
          </p:cNvSpPr>
          <p:nvPr>
            <p:custDataLst>
              <p:tags r:id="rId20"/>
            </p:custDataLst>
          </p:nvPr>
        </p:nvSpPr>
        <p:spPr bwMode="auto">
          <a:xfrm>
            <a:off x="8253154" y="2368336"/>
            <a:ext cx="227698" cy="216000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21"/>
            </p:custDataLst>
          </p:nvPr>
        </p:nvSpPr>
        <p:spPr>
          <a:xfrm>
            <a:off x="2743200" y="5238120"/>
            <a:ext cx="5333999" cy="177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/>
              <a:t>La DA UNICEF passe commande</a:t>
            </a:r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/>
              <a:t>La DA UNICEF engage un fournisseur local aux fins de suivi et </a:t>
            </a:r>
            <a:r>
              <a:rPr lang="fr-CA" sz="1100" dirty="0" smtClean="0"/>
              <a:t>d’évaluation </a:t>
            </a:r>
            <a:r>
              <a:rPr lang="fr-CA" sz="1100" dirty="0"/>
              <a:t>(S&amp;E)</a:t>
            </a:r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/>
              <a:t>La DA UNICEF/le bureau de pays suit la livraison et </a:t>
            </a:r>
            <a:r>
              <a:rPr lang="fr-CA" sz="1100" dirty="0" smtClean="0"/>
              <a:t>l’installation</a:t>
            </a:r>
            <a:endParaRPr lang="fr-CA" sz="1100" dirty="0"/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r>
              <a:rPr lang="fr-CA" sz="1100" dirty="0"/>
              <a:t>Le bureau de pays certifie les factures et les envoie aux fins de paiement</a:t>
            </a:r>
          </a:p>
          <a:p>
            <a:pPr marL="450850" lvl="2" indent="-274638" fontAlgn="base">
              <a:spcBef>
                <a:spcPts val="600"/>
              </a:spcBef>
              <a:spcAft>
                <a:spcPts val="100"/>
              </a:spcAft>
              <a:buClr>
                <a:srgbClr val="E0EDFD">
                  <a:lumMod val="10000"/>
                </a:srgbClr>
              </a:buClr>
              <a:buSzPct val="100000"/>
              <a:buFont typeface="+mj-lt"/>
              <a:buAutoNum type="romanLcPeriod"/>
            </a:pPr>
            <a:endParaRPr lang="en-US" sz="1200" dirty="0">
              <a:solidFill>
                <a:srgbClr val="000000"/>
              </a:solidFill>
              <a:ea typeface="ＭＳ Ｐゴシック"/>
            </a:endParaRPr>
          </a:p>
          <a:p>
            <a:pPr marL="285750" indent="-285750">
              <a:buFont typeface="+mj-lt"/>
              <a:buAutoNum type="romanLcPeriod"/>
            </a:pPr>
            <a:endParaRPr lang="en-US" sz="1200" dirty="0" smtClean="0"/>
          </a:p>
          <a:p>
            <a:pPr marL="285750" indent="-285750">
              <a:buFont typeface="+mj-lt"/>
              <a:buAutoNum type="romanLcPeriod"/>
            </a:pPr>
            <a:endParaRPr lang="en-US" sz="1200" dirty="0" smtClean="0"/>
          </a:p>
        </p:txBody>
      </p:sp>
      <p:sp>
        <p:nvSpPr>
          <p:cNvPr id="103" name="Freeform 99"/>
          <p:cNvSpPr>
            <a:spLocks noChangeAspect="1"/>
          </p:cNvSpPr>
          <p:nvPr>
            <p:custDataLst>
              <p:tags r:id="rId22"/>
            </p:custDataLst>
          </p:nvPr>
        </p:nvSpPr>
        <p:spPr bwMode="auto">
          <a:xfrm>
            <a:off x="8201076" y="5240785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4" name="Freeform 99"/>
          <p:cNvSpPr>
            <a:spLocks noChangeAspect="1"/>
          </p:cNvSpPr>
          <p:nvPr>
            <p:custDataLst>
              <p:tags r:id="rId23"/>
            </p:custDataLst>
          </p:nvPr>
        </p:nvSpPr>
        <p:spPr bwMode="auto">
          <a:xfrm>
            <a:off x="8201076" y="5486400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5" name="Freeform 99"/>
          <p:cNvSpPr>
            <a:spLocks noChangeAspect="1"/>
          </p:cNvSpPr>
          <p:nvPr>
            <p:custDataLst>
              <p:tags r:id="rId24"/>
            </p:custDataLst>
          </p:nvPr>
        </p:nvSpPr>
        <p:spPr bwMode="auto">
          <a:xfrm>
            <a:off x="8201076" y="5867400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6" name="Freeform 99"/>
          <p:cNvSpPr>
            <a:spLocks noChangeAspect="1"/>
          </p:cNvSpPr>
          <p:nvPr>
            <p:custDataLst>
              <p:tags r:id="rId25"/>
            </p:custDataLst>
          </p:nvPr>
        </p:nvSpPr>
        <p:spPr bwMode="auto">
          <a:xfrm>
            <a:off x="8201076" y="6096000"/>
            <a:ext cx="227698" cy="245615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xtLst/>
        </p:spPr>
        <p:txBody>
          <a:bodyPr vert="horz" wrap="square" lIns="93286" tIns="46643" rIns="93286" bIns="46643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2751221" y="1179500"/>
            <a:ext cx="6097969" cy="81036"/>
          </a:xfrm>
          <a:prstGeom prst="rect">
            <a:avLst/>
          </a:prstGeom>
        </p:spPr>
      </p:pic>
      <p:pic>
        <p:nvPicPr>
          <p:cNvPr id="52" name="Picture 51"/>
          <p:cNvPicPr>
            <a:picLocks/>
          </p:cNvPicPr>
          <p:nvPr>
            <p:custDataLst>
              <p:tags r:id="rId27"/>
            </p:custDataLst>
          </p:nvPr>
        </p:nvPicPr>
        <p:blipFill>
          <a:blip r:embed="rId41">
            <a:alphaModFix amt="66000"/>
          </a:blip>
          <a:stretch>
            <a:fillRect/>
          </a:stretch>
        </p:blipFill>
        <p:spPr>
          <a:xfrm>
            <a:off x="2753047" y="2692897"/>
            <a:ext cx="6097969" cy="27432"/>
          </a:xfrm>
          <a:prstGeom prst="rect">
            <a:avLst/>
          </a:prstGeom>
          <a:ln>
            <a:solidFill>
              <a:srgbClr val="F5FBBC"/>
            </a:solidFill>
          </a:ln>
        </p:spPr>
      </p:pic>
      <p:pic>
        <p:nvPicPr>
          <p:cNvPr id="53" name="Picture 52"/>
          <p:cNvPicPr>
            <a:picLocks/>
          </p:cNvPicPr>
          <p:nvPr>
            <p:custDataLst>
              <p:tags r:id="rId28"/>
            </p:custDataLst>
          </p:nvPr>
        </p:nvPicPr>
        <p:blipFill>
          <a:blip r:embed="rId41">
            <a:alphaModFix amt="66000"/>
          </a:blip>
          <a:stretch>
            <a:fillRect/>
          </a:stretch>
        </p:blipFill>
        <p:spPr>
          <a:xfrm>
            <a:off x="2700910" y="5181600"/>
            <a:ext cx="6097969" cy="27432"/>
          </a:xfrm>
          <a:prstGeom prst="rect">
            <a:avLst/>
          </a:prstGeom>
          <a:ln>
            <a:solidFill>
              <a:srgbClr val="F5FBBC"/>
            </a:solidFill>
          </a:ln>
        </p:spPr>
      </p:pic>
      <p:sp>
        <p:nvSpPr>
          <p:cNvPr id="43" name="Rectangle 6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534780" y="1179501"/>
            <a:ext cx="1903620" cy="1030300"/>
          </a:xfrm>
          <a:prstGeom prst="rect">
            <a:avLst/>
          </a:prstGeom>
          <a:solidFill>
            <a:srgbClr val="C2DBE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0" tIns="180000" rIns="72002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9525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A" sz="1350" b="1" dirty="0">
                <a:solidFill>
                  <a:srgbClr val="1F1F1F"/>
                </a:solidFill>
                <a:cs typeface="Arial"/>
              </a:rPr>
              <a:t>Demande et approbation de la plateforme </a:t>
            </a:r>
            <a:r>
              <a:rPr lang="fr-CA" sz="1350" b="1" dirty="0" smtClean="0">
                <a:solidFill>
                  <a:srgbClr val="1F1F1F"/>
                </a:solidFill>
                <a:cs typeface="Arial"/>
              </a:rPr>
              <a:t>d’optimisation </a:t>
            </a:r>
            <a:r>
              <a:rPr lang="fr-CA" sz="1350" b="1" dirty="0">
                <a:solidFill>
                  <a:srgbClr val="1F1F1F"/>
                </a:solidFill>
                <a:cs typeface="Arial"/>
              </a:rPr>
              <a:t>de </a:t>
            </a:r>
            <a:r>
              <a:rPr lang="fr-CA" sz="1350" b="1" dirty="0" smtClean="0">
                <a:solidFill>
                  <a:srgbClr val="1F1F1F"/>
                </a:solidFill>
                <a:cs typeface="Arial"/>
              </a:rPr>
              <a:t>l’ECF</a:t>
            </a:r>
            <a:endParaRPr lang="fr-CA" sz="1350" b="1" dirty="0">
              <a:solidFill>
                <a:srgbClr val="1F1F1F"/>
              </a:solidFill>
              <a:cs typeface="Arial"/>
            </a:endParaRPr>
          </a:p>
          <a:p>
            <a:pPr marL="9525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1F1F1F"/>
              </a:solidFill>
              <a:cs typeface="Arial"/>
            </a:endParaRPr>
          </a:p>
        </p:txBody>
      </p:sp>
      <p:sp>
        <p:nvSpPr>
          <p:cNvPr id="45" name="Rectangle 6"/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357910" y="1060362"/>
            <a:ext cx="355403" cy="33799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en-US" sz="1100" b="1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A</a:t>
            </a:r>
            <a:endParaRPr lang="en-US" sz="1100" b="1" kern="1200" dirty="0" smtClean="0">
              <a:solidFill>
                <a:srgbClr val="1F1F1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6" name="Rectangle 6"/>
          <p:cNvSpPr txBox="1">
            <a:spLocks/>
          </p:cNvSpPr>
          <p:nvPr>
            <p:custDataLst>
              <p:tags r:id="rId31"/>
            </p:custDataLst>
          </p:nvPr>
        </p:nvSpPr>
        <p:spPr>
          <a:xfrm>
            <a:off x="534780" y="2819400"/>
            <a:ext cx="1903620" cy="984639"/>
          </a:xfrm>
          <a:prstGeom prst="rect">
            <a:avLst/>
          </a:prstGeom>
          <a:solidFill>
            <a:srgbClr val="C2DBE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0" tIns="180000" rIns="72002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9525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b="1" dirty="0" err="1">
                <a:solidFill>
                  <a:srgbClr val="00589F"/>
                </a:solidFill>
                <a:ea typeface="ＭＳ Ｐゴシック"/>
              </a:rPr>
              <a:t>Planification</a:t>
            </a:r>
            <a:r>
              <a:rPr lang="en-US" sz="1350" b="1" dirty="0">
                <a:solidFill>
                  <a:srgbClr val="00589F"/>
                </a:solidFill>
                <a:ea typeface="ＭＳ Ｐゴシック"/>
              </a:rPr>
              <a:t> des </a:t>
            </a:r>
            <a:r>
              <a:rPr lang="en-US" sz="1350" b="1" dirty="0" err="1">
                <a:solidFill>
                  <a:srgbClr val="00589F"/>
                </a:solidFill>
                <a:ea typeface="ＭＳ Ｐゴシック"/>
              </a:rPr>
              <a:t>achats</a:t>
            </a:r>
            <a:r>
              <a:rPr lang="en-US" sz="1350" b="1" dirty="0">
                <a:solidFill>
                  <a:srgbClr val="00589F"/>
                </a:solidFill>
                <a:ea typeface="ＭＳ Ｐゴシック"/>
              </a:rPr>
              <a:t> </a:t>
            </a:r>
          </a:p>
          <a:p>
            <a:pPr marL="9525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1F1F1F"/>
              </a:solidFill>
              <a:cs typeface="Arial"/>
            </a:endParaRPr>
          </a:p>
        </p:txBody>
      </p:sp>
      <p:sp>
        <p:nvSpPr>
          <p:cNvPr id="47" name="Rectangle 6"/>
          <p:cNvSpPr txBox="1">
            <a:spLocks/>
          </p:cNvSpPr>
          <p:nvPr>
            <p:custDataLst>
              <p:tags r:id="rId32"/>
            </p:custDataLst>
          </p:nvPr>
        </p:nvSpPr>
        <p:spPr>
          <a:xfrm>
            <a:off x="357910" y="2654601"/>
            <a:ext cx="355403" cy="33799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en-US" sz="1100" b="1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B</a:t>
            </a:r>
            <a:endParaRPr lang="en-US" sz="1100" b="1" kern="1200" dirty="0" smtClean="0">
              <a:solidFill>
                <a:srgbClr val="1F1F1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9" name="Rectangle 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534780" y="5212088"/>
            <a:ext cx="1903620" cy="984639"/>
          </a:xfrm>
          <a:prstGeom prst="rect">
            <a:avLst/>
          </a:prstGeom>
          <a:solidFill>
            <a:srgbClr val="C2DBE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0" tIns="180000" rIns="72002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9525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err="1" smtClean="0">
                <a:solidFill>
                  <a:srgbClr val="1F1F1F"/>
                </a:solidFill>
                <a:cs typeface="Arial"/>
              </a:rPr>
              <a:t>Processus</a:t>
            </a:r>
            <a:r>
              <a:rPr lang="en-US" sz="1400" b="1" dirty="0" smtClean="0">
                <a:solidFill>
                  <a:srgbClr val="1F1F1F"/>
                </a:solidFill>
                <a:cs typeface="Arial"/>
              </a:rPr>
              <a:t> internes de </a:t>
            </a:r>
            <a:r>
              <a:rPr lang="en-US" sz="1400" b="1" dirty="0" err="1" smtClean="0">
                <a:solidFill>
                  <a:srgbClr val="1F1F1F"/>
                </a:solidFill>
                <a:cs typeface="Arial"/>
              </a:rPr>
              <a:t>l’UNICEF</a:t>
            </a:r>
            <a:endParaRPr lang="en-US" sz="1400" b="1" dirty="0">
              <a:solidFill>
                <a:srgbClr val="1F1F1F"/>
              </a:solidFill>
              <a:cs typeface="Arial"/>
            </a:endParaRPr>
          </a:p>
        </p:txBody>
      </p:sp>
      <p:sp>
        <p:nvSpPr>
          <p:cNvPr id="51" name="Rectangle 6"/>
          <p:cNvSpPr txBox="1">
            <a:spLocks/>
          </p:cNvSpPr>
          <p:nvPr>
            <p:custDataLst>
              <p:tags r:id="rId34"/>
            </p:custDataLst>
          </p:nvPr>
        </p:nvSpPr>
        <p:spPr>
          <a:xfrm>
            <a:off x="357910" y="5047289"/>
            <a:ext cx="355403" cy="33799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en-US" sz="1100" b="1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C</a:t>
            </a:r>
            <a:endParaRPr lang="en-US" sz="1100" b="1" kern="1200" dirty="0" smtClean="0">
              <a:solidFill>
                <a:srgbClr val="1F1F1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4" name="Rectangle 53"/>
          <p:cNvSpPr/>
          <p:nvPr>
            <p:custDataLst>
              <p:tags r:id="rId35"/>
            </p:custDataLst>
          </p:nvPr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55" name="Title 1"/>
          <p:cNvSpPr txBox="1">
            <a:spLocks/>
          </p:cNvSpPr>
          <p:nvPr>
            <p:custDataLst>
              <p:tags r:id="rId36"/>
            </p:custDataLst>
          </p:nvPr>
        </p:nvSpPr>
        <p:spPr bwMode="gray">
          <a:xfrm>
            <a:off x="656182" y="106680"/>
            <a:ext cx="84878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1135" fontAlgn="base">
              <a:spcBef>
                <a:spcPct val="0"/>
              </a:spcBef>
              <a:spcAft>
                <a:spcPct val="0"/>
              </a:spcAft>
              <a:tabLst>
                <a:tab pos="368907" algn="l"/>
              </a:tabLst>
              <a:defRPr/>
            </a:pPr>
            <a:r>
              <a:rPr lang="fr-CA" sz="2000" b="1" dirty="0">
                <a:solidFill>
                  <a:schemeClr val="bg1"/>
                </a:solidFill>
                <a:latin typeface="Arial Narrow"/>
                <a:cs typeface="Arial Narrow"/>
              </a:rPr>
              <a:t>Demande et mise en œuvre de la plateforme </a:t>
            </a:r>
            <a:r>
              <a:rPr lang="fr-CA" sz="2000" b="1" dirty="0" smtClean="0">
                <a:solidFill>
                  <a:schemeClr val="bg1"/>
                </a:solidFill>
                <a:latin typeface="Arial Narrow"/>
                <a:cs typeface="Arial Narrow"/>
              </a:rPr>
              <a:t>d’optimisation </a:t>
            </a:r>
            <a:r>
              <a:rPr lang="fr-CA" sz="2000" b="1" dirty="0">
                <a:solidFill>
                  <a:schemeClr val="bg1"/>
                </a:solidFill>
                <a:latin typeface="Arial Narrow"/>
                <a:cs typeface="Arial Narrow"/>
              </a:rPr>
              <a:t>de </a:t>
            </a:r>
            <a:r>
              <a:rPr lang="fr-CA" sz="2000" b="1" dirty="0" smtClean="0">
                <a:solidFill>
                  <a:schemeClr val="bg1"/>
                </a:solidFill>
                <a:latin typeface="Arial Narrow"/>
                <a:cs typeface="Arial Narrow"/>
              </a:rPr>
              <a:t>l’ECF</a:t>
            </a:r>
            <a:endParaRPr lang="fr-CA" sz="20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612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12" name="think-cell Slide" r:id="rId20" imgW="360" imgH="360" progId="TCLayout.ActiveDocument.1">
                  <p:embed/>
                </p:oleObj>
              </mc:Choice>
              <mc:Fallback>
                <p:oleObj name="think-cell Slide" r:id="rId20" imgW="360" imgH="360" progId="TCLayout.ActiveDocument.1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 hidden="1"/>
          <p:cNvSpPr/>
          <p:nvPr>
            <p:custDataLst>
              <p:tags r:id="rId3"/>
            </p:custDataLst>
          </p:nvPr>
        </p:nvSpPr>
        <p:spPr bwMode="auto">
          <a:xfrm>
            <a:off x="0" y="2"/>
            <a:ext cx="292388" cy="276999"/>
          </a:xfrm>
          <a:prstGeom prst="rect">
            <a:avLst/>
          </a:prstGeom>
          <a:solidFill>
            <a:scrgbClr r="0" g="0" b="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ctr" defTabSz="787234">
              <a:spcBef>
                <a:spcPct val="0"/>
              </a:spcBef>
              <a:spcAft>
                <a:spcPct val="0"/>
              </a:spcAft>
              <a:buClr>
                <a:srgbClr val="204024"/>
              </a:buClr>
              <a:buSzPct val="125000"/>
            </a:pPr>
            <a:endParaRPr lang="en-GB" sz="14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9" name="Title 1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656588" y="106680"/>
            <a:ext cx="83128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1135" fontAlgn="base">
              <a:spcBef>
                <a:spcPct val="0"/>
              </a:spcBef>
              <a:spcAft>
                <a:spcPct val="0"/>
              </a:spcAft>
              <a:tabLst>
                <a:tab pos="368907" algn="l"/>
              </a:tabLst>
              <a:defRPr/>
            </a:pPr>
            <a:r>
              <a:rPr lang="fr-CA" sz="2000" b="1" dirty="0">
                <a:solidFill>
                  <a:srgbClr val="FFFFFF"/>
                </a:solidFill>
                <a:latin typeface="Arial Narrow"/>
                <a:cs typeface="Arial Narrow"/>
              </a:rPr>
              <a:t>Gestion du processus de déploiement : </a:t>
            </a:r>
          </a:p>
        </p:txBody>
      </p:sp>
      <p:sp>
        <p:nvSpPr>
          <p:cNvPr id="99" name="Rectangle 98"/>
          <p:cNvSpPr/>
          <p:nvPr>
            <p:custDataLst>
              <p:tags r:id="rId5"/>
            </p:custDataLst>
          </p:nvPr>
        </p:nvSpPr>
        <p:spPr bwMode="auto">
          <a:xfrm>
            <a:off x="486141" y="1684439"/>
            <a:ext cx="8138342" cy="868680"/>
          </a:xfrm>
          <a:prstGeom prst="rect">
            <a:avLst/>
          </a:prstGeom>
          <a:noFill/>
          <a:ln w="25400">
            <a:solidFill>
              <a:srgbClr val="00589F"/>
            </a:solidFill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lvl="0" algn="ctr" defTabSz="787400">
              <a:buClr>
                <a:srgbClr val="204024"/>
              </a:buClr>
              <a:buSzPct val="125000"/>
            </a:pPr>
            <a:r>
              <a:rPr lang="fr-CA" sz="1600" dirty="0" smtClean="0"/>
              <a:t>	Mettre </a:t>
            </a:r>
            <a:r>
              <a:rPr lang="fr-CA" sz="1600" dirty="0"/>
              <a:t>en place une équipe de gestion de projet composée du Ministère de la </a:t>
            </a:r>
            <a:r>
              <a:rPr lang="fr-CA" sz="1600" dirty="0" smtClean="0"/>
              <a:t>			santé</a:t>
            </a:r>
            <a:r>
              <a:rPr lang="fr-CA" sz="1600" dirty="0"/>
              <a:t>, du bureau de pays de </a:t>
            </a:r>
            <a:r>
              <a:rPr lang="fr-CA" sz="1600" dirty="0" smtClean="0"/>
              <a:t>l’UNICEF</a:t>
            </a:r>
            <a:r>
              <a:rPr lang="fr-CA" sz="1600" dirty="0"/>
              <a:t>, de ses partenaires et établir des liens de communication avec la DA UNICEF</a:t>
            </a:r>
          </a:p>
        </p:txBody>
      </p:sp>
      <p:sp>
        <p:nvSpPr>
          <p:cNvPr id="113" name="Rectangle 112"/>
          <p:cNvSpPr/>
          <p:nvPr>
            <p:custDataLst>
              <p:tags r:id="rId6"/>
            </p:custDataLst>
          </p:nvPr>
        </p:nvSpPr>
        <p:spPr bwMode="auto">
          <a:xfrm>
            <a:off x="463906" y="2712722"/>
            <a:ext cx="8183637" cy="868677"/>
          </a:xfrm>
          <a:prstGeom prst="rect">
            <a:avLst/>
          </a:prstGeom>
          <a:noFill/>
          <a:ln w="25400">
            <a:solidFill>
              <a:srgbClr val="00589F"/>
            </a:solidFill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GB" sz="1600" dirty="0" smtClean="0"/>
              <a:t>	</a:t>
            </a:r>
            <a:r>
              <a:rPr lang="fr-CA" sz="1600" dirty="0"/>
              <a:t>Désigner un gestionnaire de projet, élaborer un plan de travail, </a:t>
            </a:r>
            <a:r>
              <a:rPr lang="fr-CA" sz="1600" dirty="0" smtClean="0"/>
              <a:t>s’entendre </a:t>
            </a:r>
            <a:r>
              <a:rPr lang="fr-CA" sz="1600" dirty="0"/>
              <a:t>sur les rôles et les responsabilités ainsi que sur le calendrier de </a:t>
            </a:r>
            <a:r>
              <a:rPr lang="fr-CA" sz="1600" dirty="0" err="1"/>
              <a:t>reporting</a:t>
            </a:r>
            <a:endParaRPr lang="fr-CA" sz="1600" dirty="0"/>
          </a:p>
        </p:txBody>
      </p:sp>
      <p:sp>
        <p:nvSpPr>
          <p:cNvPr id="117" name="Rectangle 116"/>
          <p:cNvSpPr/>
          <p:nvPr>
            <p:custDataLst>
              <p:tags r:id="rId7"/>
            </p:custDataLst>
          </p:nvPr>
        </p:nvSpPr>
        <p:spPr bwMode="auto">
          <a:xfrm>
            <a:off x="474902" y="3731241"/>
            <a:ext cx="8161237" cy="863850"/>
          </a:xfrm>
          <a:prstGeom prst="rect">
            <a:avLst/>
          </a:prstGeom>
          <a:noFill/>
          <a:ln w="25400" cap="flat" cmpd="sng">
            <a:solidFill>
              <a:srgbClr val="00589F"/>
            </a:solidFill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lvl="0"/>
            <a:r>
              <a:rPr lang="en-GB" sz="1600" dirty="0" smtClean="0"/>
              <a:t>	</a:t>
            </a:r>
            <a:r>
              <a:rPr lang="fr-CA" sz="1600" dirty="0"/>
              <a:t>Arrêter la liste des autorisations, des approbations et des rapports de gestion</a:t>
            </a:r>
          </a:p>
          <a:p>
            <a:pPr lvl="0"/>
            <a:endParaRPr lang="en-GB" sz="1600" dirty="0"/>
          </a:p>
        </p:txBody>
      </p:sp>
      <p:sp>
        <p:nvSpPr>
          <p:cNvPr id="2" name="TextBox 1"/>
          <p:cNvSpPr txBox="1"/>
          <p:nvPr>
            <p:custDataLst>
              <p:tags r:id="rId8"/>
            </p:custDataLst>
          </p:nvPr>
        </p:nvSpPr>
        <p:spPr>
          <a:xfrm>
            <a:off x="1809948" y="5834185"/>
            <a:ext cx="32506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 err="1" smtClean="0"/>
              <a:t>Remplir</a:t>
            </a:r>
            <a:r>
              <a:rPr lang="en-US" sz="1100" dirty="0" smtClean="0"/>
              <a:t> le </a:t>
            </a:r>
            <a:r>
              <a:rPr lang="en-US" sz="1100" dirty="0" err="1" smtClean="0"/>
              <a:t>formulaire</a:t>
            </a:r>
            <a:r>
              <a:rPr lang="en-US" sz="1100" dirty="0" smtClean="0"/>
              <a:t> </a:t>
            </a:r>
            <a:r>
              <a:rPr lang="en-US" sz="1100" dirty="0" err="1" smtClean="0"/>
              <a:t>d’adhésion</a:t>
            </a:r>
            <a:r>
              <a:rPr lang="en-US" sz="1100" dirty="0" smtClean="0"/>
              <a:t> et </a:t>
            </a:r>
            <a:r>
              <a:rPr lang="en-US" sz="1100" dirty="0" err="1" smtClean="0"/>
              <a:t>inscrire</a:t>
            </a:r>
            <a:r>
              <a:rPr lang="en-US" sz="1100" dirty="0" smtClean="0"/>
              <a:t> </a:t>
            </a:r>
            <a:r>
              <a:rPr lang="en-US" sz="1100" dirty="0" err="1" smtClean="0"/>
              <a:t>ses</a:t>
            </a:r>
            <a:r>
              <a:rPr lang="en-US" sz="1100" dirty="0" smtClean="0"/>
              <a:t> </a:t>
            </a:r>
            <a:r>
              <a:rPr lang="en-US" sz="1100" dirty="0" err="1" smtClean="0"/>
              <a:t>coordonnées</a:t>
            </a:r>
            <a:r>
              <a:rPr lang="en-US" sz="1100" dirty="0" smtClean="0"/>
              <a:t> sur la </a:t>
            </a:r>
            <a:r>
              <a:rPr lang="en-US" sz="1100" dirty="0" err="1" smtClean="0"/>
              <a:t>feuille</a:t>
            </a:r>
            <a:r>
              <a:rPr lang="en-US" sz="1100" dirty="0" smtClean="0"/>
              <a:t> Excel.</a:t>
            </a:r>
          </a:p>
        </p:txBody>
      </p:sp>
      <p:sp>
        <p:nvSpPr>
          <p:cNvPr id="28" name="TextBox 27"/>
          <p:cNvSpPr txBox="1"/>
          <p:nvPr>
            <p:custDataLst>
              <p:tags r:id="rId9"/>
            </p:custDataLst>
          </p:nvPr>
        </p:nvSpPr>
        <p:spPr>
          <a:xfrm>
            <a:off x="310676" y="685800"/>
            <a:ext cx="875712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Ministère de la santé devrait mettre en place une équipe de gestion de projet et </a:t>
            </a:r>
            <a:r>
              <a:rPr lang="fr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élaborer </a:t>
            </a:r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une stratégie de communication :</a:t>
            </a:r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-20320" y="1346200"/>
            <a:ext cx="3822700" cy="50800"/>
          </a:xfrm>
          <a:prstGeom prst="rect">
            <a:avLst/>
          </a:prstGeom>
        </p:spPr>
      </p:pic>
      <p:sp>
        <p:nvSpPr>
          <p:cNvPr id="10" name="Rectangle 9"/>
          <p:cNvSpPr/>
          <p:nvPr>
            <p:custDataLst>
              <p:tags r:id="rId11"/>
            </p:custDataLst>
          </p:nvPr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1" name="Rectangle 10"/>
          <p:cNvSpPr/>
          <p:nvPr>
            <p:custDataLst>
              <p:tags r:id="rId12"/>
            </p:custDataLst>
          </p:nvPr>
        </p:nvSpPr>
        <p:spPr>
          <a:xfrm>
            <a:off x="35523" y="92588"/>
            <a:ext cx="479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b="1" dirty="0">
                <a:solidFill>
                  <a:schemeClr val="bg1"/>
                </a:solidFill>
                <a:latin typeface="Arial Narrow"/>
                <a:ea typeface="ＭＳ Ｐゴシック"/>
                <a:cs typeface="Arial Narrow"/>
              </a:rPr>
              <a:t>Bi1</a:t>
            </a:r>
            <a:endParaRPr lang="en-ZA" b="1" dirty="0">
              <a:solidFill>
                <a:schemeClr val="bg1"/>
              </a:solidFill>
              <a:latin typeface="Arial Narrow"/>
              <a:ea typeface="ＭＳ Ｐゴシック"/>
              <a:cs typeface="Arial Narrow"/>
            </a:endParaRPr>
          </a:p>
        </p:txBody>
      </p:sp>
      <p:sp>
        <p:nvSpPr>
          <p:cNvPr id="23" name="Oval 3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65850" y="1868455"/>
            <a:ext cx="365760" cy="360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00589F"/>
            </a:solidFill>
            <a:round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 algn="ctr" defTabSz="762000">
              <a:spcBef>
                <a:spcPct val="50000"/>
              </a:spcBef>
            </a:pPr>
            <a:r>
              <a:rPr lang="en-GB" sz="13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endParaRPr lang="en-GB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Oval 3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65850" y="2974513"/>
            <a:ext cx="365760" cy="360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00589F"/>
            </a:solidFill>
            <a:round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 algn="ctr" defTabSz="762000">
              <a:spcBef>
                <a:spcPct val="50000"/>
              </a:spcBef>
            </a:pPr>
            <a:r>
              <a:rPr lang="en-GB" sz="13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lang="en-GB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Oval 3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65850" y="3932431"/>
            <a:ext cx="365760" cy="3600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00589F"/>
            </a:solidFill>
            <a:round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 algn="ctr" defTabSz="762000">
              <a:spcBef>
                <a:spcPct val="50000"/>
              </a:spcBef>
            </a:pPr>
            <a:r>
              <a:rPr lang="en-GB" sz="13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endParaRPr lang="en-GB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56244" y="4724401"/>
            <a:ext cx="1112109" cy="15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7054999" y="4711008"/>
            <a:ext cx="1592544" cy="1598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624"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 hidden="1"/>
          <p:cNvSpPr/>
          <p:nvPr>
            <p:custDataLst>
              <p:tags r:id="rId3"/>
            </p:custDataLst>
          </p:nvPr>
        </p:nvSpPr>
        <p:spPr bwMode="auto">
          <a:xfrm>
            <a:off x="0" y="2"/>
            <a:ext cx="292388" cy="276999"/>
          </a:xfrm>
          <a:prstGeom prst="rect">
            <a:avLst/>
          </a:prstGeom>
          <a:solidFill>
            <a:scrgbClr r="0" g="0" b="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ctr" defTabSz="787234">
              <a:spcBef>
                <a:spcPct val="0"/>
              </a:spcBef>
              <a:spcAft>
                <a:spcPct val="0"/>
              </a:spcAft>
              <a:buClr>
                <a:srgbClr val="204024"/>
              </a:buClr>
              <a:buSzPct val="125000"/>
            </a:pPr>
            <a:endParaRPr lang="en-GB" sz="14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47" name="Rectangle 46"/>
          <p:cNvSpPr/>
          <p:nvPr>
            <p:custDataLst>
              <p:tags r:id="rId4"/>
            </p:custDataLst>
          </p:nvPr>
        </p:nvSpPr>
        <p:spPr bwMode="auto">
          <a:xfrm>
            <a:off x="1331254" y="768746"/>
            <a:ext cx="6760650" cy="702800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lvl="0"/>
            <a:r>
              <a:rPr lang="fr-FR" sz="1600" b="1" dirty="0"/>
              <a:t>Composition : </a:t>
            </a:r>
            <a:r>
              <a:rPr lang="fr-FR" sz="1600" dirty="0"/>
              <a:t>mettre en place une équipe de gestion de projet composée du Ministère de la santé, de </a:t>
            </a:r>
            <a:r>
              <a:rPr lang="fr-FR" sz="1600" dirty="0" smtClean="0"/>
              <a:t>l’UNICEF </a:t>
            </a:r>
            <a:r>
              <a:rPr lang="fr-FR" sz="1600" dirty="0"/>
              <a:t>et de ses partenaires, et établir des liens de communication avec la DA UNICEF</a:t>
            </a:r>
            <a:endParaRPr lang="en-GB" sz="1600" dirty="0"/>
          </a:p>
        </p:txBody>
      </p:sp>
      <p:sp>
        <p:nvSpPr>
          <p:cNvPr id="50" name="Rectangle 49"/>
          <p:cNvSpPr/>
          <p:nvPr>
            <p:custDataLst>
              <p:tags r:id="rId5"/>
            </p:custDataLst>
          </p:nvPr>
        </p:nvSpPr>
        <p:spPr bwMode="auto">
          <a:xfrm>
            <a:off x="1331254" y="1543420"/>
            <a:ext cx="6781800" cy="381684"/>
          </a:xfrm>
          <a:prstGeom prst="rect">
            <a:avLst/>
          </a:prstGeom>
          <a:noFill/>
          <a:ln w="28575" cmpd="sng">
            <a:noFill/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lvl="0"/>
            <a:r>
              <a:rPr lang="fr-FR" sz="1600" b="1" dirty="0"/>
              <a:t>Objectif : </a:t>
            </a:r>
            <a:r>
              <a:rPr lang="fr-FR" sz="1600" dirty="0"/>
              <a:t>gérer le processus de la plateforme </a:t>
            </a:r>
            <a:r>
              <a:rPr lang="fr-FR" sz="1600" dirty="0" smtClean="0"/>
              <a:t>d’optimisation </a:t>
            </a:r>
            <a:r>
              <a:rPr lang="fr-FR" sz="1600" dirty="0"/>
              <a:t>de </a:t>
            </a:r>
            <a:r>
              <a:rPr lang="fr-FR" sz="1600" dirty="0" smtClean="0"/>
              <a:t>l’ECF</a:t>
            </a:r>
            <a:endParaRPr lang="en-GB" sz="1600" dirty="0"/>
          </a:p>
        </p:txBody>
      </p:sp>
      <p:sp>
        <p:nvSpPr>
          <p:cNvPr id="53" name="Rectangle 52"/>
          <p:cNvSpPr/>
          <p:nvPr>
            <p:custDataLst>
              <p:tags r:id="rId6"/>
            </p:custDataLst>
          </p:nvPr>
        </p:nvSpPr>
        <p:spPr bwMode="auto">
          <a:xfrm>
            <a:off x="1340089" y="1999512"/>
            <a:ext cx="6763237" cy="381191"/>
          </a:xfrm>
          <a:prstGeom prst="rect">
            <a:avLst/>
          </a:prstGeom>
          <a:noFill/>
          <a:ln w="28575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lvl="0"/>
            <a:r>
              <a:rPr lang="en-GB" sz="1600" b="1" dirty="0" err="1" smtClean="0"/>
              <a:t>Activités</a:t>
            </a:r>
            <a:r>
              <a:rPr lang="en-GB" sz="1600" b="1" dirty="0" smtClean="0"/>
              <a:t> :</a:t>
            </a:r>
            <a:endParaRPr lang="en-GB" sz="1600" b="1" dirty="0"/>
          </a:p>
        </p:txBody>
      </p:sp>
      <p:sp>
        <p:nvSpPr>
          <p:cNvPr id="56" name="Rectangle 55"/>
          <p:cNvSpPr/>
          <p:nvPr>
            <p:custDataLst>
              <p:tags r:id="rId7"/>
            </p:custDataLst>
          </p:nvPr>
        </p:nvSpPr>
        <p:spPr bwMode="auto">
          <a:xfrm>
            <a:off x="1803603" y="2628835"/>
            <a:ext cx="6486850" cy="702800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lvl="0"/>
            <a:r>
              <a:rPr lang="fr-FR" sz="1300" dirty="0"/>
              <a:t>Contribuer à </a:t>
            </a:r>
            <a:r>
              <a:rPr lang="fr-FR" sz="1300" dirty="0" smtClean="0"/>
              <a:t>l’élaboration </a:t>
            </a:r>
            <a:r>
              <a:rPr lang="fr-FR" sz="1300" dirty="0"/>
              <a:t>de la demande de soutien à la plateforme </a:t>
            </a:r>
            <a:r>
              <a:rPr lang="fr-FR" sz="1300" dirty="0" smtClean="0"/>
              <a:t>d’optimisation </a:t>
            </a:r>
            <a:r>
              <a:rPr lang="fr-FR" sz="1300" dirty="0"/>
              <a:t>de </a:t>
            </a:r>
            <a:r>
              <a:rPr lang="fr-FR" sz="1300" dirty="0" smtClean="0"/>
              <a:t>l’ECF </a:t>
            </a:r>
            <a:endParaRPr lang="fr-FR" sz="14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S’assurer </a:t>
            </a:r>
            <a:r>
              <a:rPr lang="fr-FR" sz="1200" dirty="0"/>
              <a:t>que toutes les demandes ont été </a:t>
            </a:r>
            <a:r>
              <a:rPr lang="fr-FR" sz="1200" dirty="0" smtClean="0"/>
              <a:t>soumises</a:t>
            </a:r>
            <a:endParaRPr lang="fr-FR" sz="11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100" dirty="0" smtClean="0"/>
              <a:t>Coordonner </a:t>
            </a:r>
            <a:r>
              <a:rPr lang="fr-FR" sz="1100" dirty="0"/>
              <a:t>les activités pertinentes de renforcement de la chaîne </a:t>
            </a:r>
            <a:r>
              <a:rPr lang="fr-FR" sz="1100" dirty="0" smtClean="0"/>
              <a:t>d’approvisionnement</a:t>
            </a:r>
            <a:endParaRPr lang="en-GB" sz="1100" dirty="0"/>
          </a:p>
        </p:txBody>
      </p:sp>
      <p:sp>
        <p:nvSpPr>
          <p:cNvPr id="59" name="Rectangle 58"/>
          <p:cNvSpPr/>
          <p:nvPr>
            <p:custDataLst>
              <p:tags r:id="rId8"/>
            </p:custDataLst>
          </p:nvPr>
        </p:nvSpPr>
        <p:spPr bwMode="auto">
          <a:xfrm>
            <a:off x="1805882" y="3594351"/>
            <a:ext cx="6505383" cy="891995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r>
              <a:rPr lang="fr-FR" sz="1300" dirty="0"/>
              <a:t>Coordonner </a:t>
            </a:r>
            <a:r>
              <a:rPr lang="fr-FR" sz="1300" dirty="0" smtClean="0"/>
              <a:t>l’évaluation </a:t>
            </a:r>
            <a:r>
              <a:rPr lang="fr-FR" sz="1300" dirty="0"/>
              <a:t>de </a:t>
            </a:r>
            <a:r>
              <a:rPr lang="fr-FR" sz="1300" dirty="0" smtClean="0"/>
              <a:t>l’état </a:t>
            </a:r>
            <a:r>
              <a:rPr lang="fr-FR" sz="1300" dirty="0"/>
              <a:t>de préparation des centres de </a:t>
            </a:r>
            <a:r>
              <a:rPr lang="fr-FR" sz="1300" dirty="0" smtClean="0"/>
              <a:t>santé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Vérifier </a:t>
            </a:r>
            <a:r>
              <a:rPr lang="fr-FR" sz="1200" dirty="0"/>
              <a:t>un échantillon </a:t>
            </a:r>
            <a:r>
              <a:rPr lang="fr-FR" sz="1200" dirty="0" smtClean="0"/>
              <a:t>de </a:t>
            </a:r>
            <a:r>
              <a:rPr lang="fr-FR" sz="1200" dirty="0"/>
              <a:t>données recueillies pour en valider la </a:t>
            </a:r>
            <a:r>
              <a:rPr lang="fr-FR" sz="1200" dirty="0" smtClean="0"/>
              <a:t>qualité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S’assurer que le formulaire a été </a:t>
            </a:r>
            <a:r>
              <a:rPr lang="fr-FR" sz="1200" dirty="0"/>
              <a:t>entièrement rempli et signé par le Ministère de la </a:t>
            </a:r>
            <a:r>
              <a:rPr lang="fr-FR" sz="1200" dirty="0" smtClean="0"/>
              <a:t>santé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Veiller </a:t>
            </a:r>
            <a:r>
              <a:rPr lang="fr-FR" sz="1200" dirty="0"/>
              <a:t>à ce que le Ministère de la santé envoie le formulaire validé et rempli à </a:t>
            </a:r>
            <a:r>
              <a:rPr lang="fr-FR" sz="1200" dirty="0" smtClean="0"/>
              <a:t>l’UNICEF</a:t>
            </a:r>
            <a:r>
              <a:rPr lang="fr-FR" sz="1400" dirty="0"/>
              <a:t/>
            </a:r>
            <a:br>
              <a:rPr lang="fr-FR" sz="1400" dirty="0"/>
            </a:br>
            <a:endParaRPr lang="fr-FR" sz="1400" dirty="0"/>
          </a:p>
        </p:txBody>
      </p:sp>
      <p:sp>
        <p:nvSpPr>
          <p:cNvPr id="62" name="Rectangle 61"/>
          <p:cNvSpPr/>
          <p:nvPr>
            <p:custDataLst>
              <p:tags r:id="rId9"/>
            </p:custDataLst>
          </p:nvPr>
        </p:nvSpPr>
        <p:spPr bwMode="auto">
          <a:xfrm>
            <a:off x="1827666" y="4671467"/>
            <a:ext cx="6477000" cy="1113175"/>
          </a:xfrm>
          <a:prstGeom prst="rect">
            <a:avLst/>
          </a:prstGeom>
          <a:noFill/>
          <a:ln w="25400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lvl="0"/>
            <a:r>
              <a:rPr lang="fr-FR" sz="1300" dirty="0"/>
              <a:t>Suivre le processus de </a:t>
            </a:r>
            <a:r>
              <a:rPr lang="fr-FR" sz="1300" dirty="0" smtClean="0"/>
              <a:t>déploiement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Veiller </a:t>
            </a:r>
            <a:r>
              <a:rPr lang="fr-FR" sz="1200" dirty="0"/>
              <a:t>à ce que le Ministère de la santé accepte </a:t>
            </a:r>
            <a:r>
              <a:rPr lang="fr-FR" sz="1200" dirty="0" smtClean="0"/>
              <a:t>l’ECF </a:t>
            </a:r>
            <a:r>
              <a:rPr lang="fr-FR" sz="1200" dirty="0"/>
              <a:t>sans délai </a:t>
            </a:r>
            <a:endParaRPr lang="fr-FR" sz="12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Informer </a:t>
            </a:r>
            <a:r>
              <a:rPr lang="fr-FR" sz="1200" dirty="0"/>
              <a:t>les sites </a:t>
            </a:r>
            <a:r>
              <a:rPr lang="fr-FR" sz="1200" dirty="0" smtClean="0"/>
              <a:t>d’installation </a:t>
            </a:r>
            <a:r>
              <a:rPr lang="fr-FR" sz="1200" dirty="0"/>
              <a:t>des livrables qui leur sont envoyés par le </a:t>
            </a:r>
            <a:r>
              <a:rPr lang="fr-FR" sz="1200" dirty="0" smtClean="0"/>
              <a:t>fournisseur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Élaborer </a:t>
            </a:r>
            <a:r>
              <a:rPr lang="fr-FR" sz="1200" dirty="0"/>
              <a:t>un processus de communication bidirectionnelle entre les sites </a:t>
            </a:r>
            <a:r>
              <a:rPr lang="fr-FR" sz="1200" dirty="0" smtClean="0"/>
              <a:t>d’installation </a:t>
            </a:r>
            <a:r>
              <a:rPr lang="fr-FR" sz="1200" dirty="0"/>
              <a:t>et </a:t>
            </a:r>
            <a:r>
              <a:rPr lang="fr-FR" sz="1200" dirty="0" smtClean="0"/>
              <a:t>l’</a:t>
            </a:r>
            <a:r>
              <a:rPr lang="fr-CA" sz="1200" dirty="0" smtClean="0"/>
              <a:t>équipe </a:t>
            </a:r>
            <a:r>
              <a:rPr lang="fr-CA" sz="1200" dirty="0"/>
              <a:t>de gestion de </a:t>
            </a:r>
            <a:r>
              <a:rPr lang="fr-CA" sz="1200" dirty="0" smtClean="0"/>
              <a:t>projet</a:t>
            </a:r>
            <a:endParaRPr lang="fr-FR" sz="12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Surveiller </a:t>
            </a:r>
            <a:r>
              <a:rPr lang="fr-FR" sz="1200" dirty="0"/>
              <a:t>les progrès de </a:t>
            </a:r>
            <a:r>
              <a:rPr lang="fr-FR" sz="1200" dirty="0" smtClean="0"/>
              <a:t>l’installation</a:t>
            </a:r>
            <a:r>
              <a:rPr lang="fr-FR" sz="1200" dirty="0"/>
              <a:t>, de la mise en service et de </a:t>
            </a:r>
            <a:r>
              <a:rPr lang="fr-FR" sz="1200" dirty="0" smtClean="0"/>
              <a:t>l’avancée </a:t>
            </a:r>
            <a:r>
              <a:rPr lang="fr-FR" sz="1200" dirty="0"/>
              <a:t>de la formation</a:t>
            </a:r>
            <a:endParaRPr lang="en-GB" sz="1200" dirty="0"/>
          </a:p>
        </p:txBody>
      </p:sp>
      <p:sp>
        <p:nvSpPr>
          <p:cNvPr id="65" name="Rectangle 64"/>
          <p:cNvSpPr/>
          <p:nvPr>
            <p:custDataLst>
              <p:tags r:id="rId10"/>
            </p:custDataLst>
          </p:nvPr>
        </p:nvSpPr>
        <p:spPr bwMode="auto">
          <a:xfrm>
            <a:off x="1803603" y="5851569"/>
            <a:ext cx="6477000" cy="518583"/>
          </a:xfrm>
          <a:prstGeom prst="rect">
            <a:avLst/>
          </a:prstGeom>
          <a:noFill/>
          <a:ln w="25400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lvl="0"/>
            <a:r>
              <a:rPr lang="fr-FR" sz="1400" dirty="0" smtClean="0"/>
              <a:t>S’assurer </a:t>
            </a:r>
            <a:r>
              <a:rPr lang="fr-FR" sz="1400" dirty="0"/>
              <a:t>que </a:t>
            </a:r>
            <a:r>
              <a:rPr lang="fr-FR" sz="1400" dirty="0" smtClean="0"/>
              <a:t>l’entretien </a:t>
            </a:r>
            <a:r>
              <a:rPr lang="fr-FR" sz="1400" dirty="0"/>
              <a:t>courant est effectué et gérer les déploiements ultérieurs</a:t>
            </a:r>
            <a:endParaRPr lang="en-GB" sz="1400" dirty="0"/>
          </a:p>
        </p:txBody>
      </p:sp>
      <p:sp>
        <p:nvSpPr>
          <p:cNvPr id="27" name="Oval 3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95023" y="838200"/>
            <a:ext cx="365760" cy="360000"/>
          </a:xfrm>
          <a:prstGeom prst="ellipse">
            <a:avLst/>
          </a:prstGeom>
          <a:solidFill>
            <a:srgbClr val="FFFFFF"/>
          </a:solidFill>
          <a:ln w="19050" cmpd="sng">
            <a:solidFill>
              <a:srgbClr val="00589F"/>
            </a:solidFill>
            <a:round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 algn="ctr" defTabSz="762000">
              <a:spcBef>
                <a:spcPct val="50000"/>
              </a:spcBef>
            </a:pPr>
            <a:r>
              <a:rPr lang="en-GB" sz="13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endParaRPr lang="en-GB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Oval 3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95023" y="1457939"/>
            <a:ext cx="365760" cy="360000"/>
          </a:xfrm>
          <a:prstGeom prst="ellipse">
            <a:avLst/>
          </a:prstGeom>
          <a:solidFill>
            <a:srgbClr val="FFFFFF"/>
          </a:solidFill>
          <a:ln w="19050" cmpd="sng">
            <a:solidFill>
              <a:srgbClr val="00589F"/>
            </a:solidFill>
            <a:round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 algn="ctr" defTabSz="762000">
              <a:spcBef>
                <a:spcPct val="50000"/>
              </a:spcBef>
            </a:pPr>
            <a:r>
              <a:rPr lang="en-GB" sz="13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lang="en-GB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Oval 3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95023" y="1997614"/>
            <a:ext cx="365760" cy="360000"/>
          </a:xfrm>
          <a:prstGeom prst="ellipse">
            <a:avLst/>
          </a:prstGeom>
          <a:solidFill>
            <a:srgbClr val="FFFFFF"/>
          </a:solidFill>
          <a:ln w="19050" cmpd="sng">
            <a:solidFill>
              <a:srgbClr val="00589F"/>
            </a:solidFill>
            <a:round/>
            <a:headEnd/>
            <a:tailEnd/>
          </a:ln>
          <a:effectLst/>
        </p:spPr>
        <p:txBody>
          <a:bodyPr wrap="none" lIns="54000" tIns="54000" rIns="54000" bIns="54000" anchor="ctr"/>
          <a:lstStyle/>
          <a:p>
            <a:pPr algn="ctr" defTabSz="762000">
              <a:spcBef>
                <a:spcPct val="50000"/>
              </a:spcBef>
            </a:pPr>
            <a:r>
              <a:rPr lang="en-GB" sz="13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endParaRPr lang="en-GB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>
            <p:custDataLst>
              <p:tags r:id="rId14"/>
            </p:custDataLst>
          </p:nvPr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37" name="Title 1"/>
          <p:cNvSpPr txBox="1">
            <a:spLocks/>
          </p:cNvSpPr>
          <p:nvPr>
            <p:custDataLst>
              <p:tags r:id="rId15"/>
            </p:custDataLst>
          </p:nvPr>
        </p:nvSpPr>
        <p:spPr bwMode="gray">
          <a:xfrm>
            <a:off x="656182" y="106680"/>
            <a:ext cx="84878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1135" fontAlgn="base">
              <a:spcBef>
                <a:spcPct val="0"/>
              </a:spcBef>
              <a:spcAft>
                <a:spcPct val="0"/>
              </a:spcAft>
              <a:tabLst>
                <a:tab pos="368907" algn="l"/>
              </a:tabLst>
              <a:defRPr/>
            </a:pPr>
            <a:r>
              <a:rPr lang="en-GB" sz="2000" b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Équipe</a:t>
            </a:r>
            <a:r>
              <a:rPr lang="en-GB" sz="2000" b="1" dirty="0" smtClean="0">
                <a:solidFill>
                  <a:schemeClr val="bg1"/>
                </a:solidFill>
                <a:latin typeface="Arial Narrow"/>
                <a:cs typeface="Arial Narrow"/>
              </a:rPr>
              <a:t> de </a:t>
            </a:r>
            <a:r>
              <a:rPr lang="en-GB" sz="2000" b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gestion</a:t>
            </a:r>
            <a:r>
              <a:rPr lang="en-GB" sz="2000" b="1" dirty="0" smtClean="0">
                <a:solidFill>
                  <a:schemeClr val="bg1"/>
                </a:solidFill>
                <a:latin typeface="Arial Narrow"/>
                <a:cs typeface="Arial Narrow"/>
              </a:rPr>
              <a:t> de </a:t>
            </a:r>
            <a:r>
              <a:rPr lang="en-GB" sz="2000" b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projet</a:t>
            </a:r>
            <a:r>
              <a:rPr lang="en-GB" sz="2000" b="1" dirty="0" smtClean="0">
                <a:solidFill>
                  <a:schemeClr val="bg1"/>
                </a:solidFill>
                <a:latin typeface="Arial Narrow"/>
                <a:cs typeface="Arial Narrow"/>
              </a:rPr>
              <a:t> : cahier des charges</a:t>
            </a:r>
            <a:endParaRPr lang="en-US" sz="20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" name="Rectangle 1"/>
          <p:cNvSpPr/>
          <p:nvPr>
            <p:custDataLst>
              <p:tags r:id="rId16"/>
            </p:custDataLst>
          </p:nvPr>
        </p:nvSpPr>
        <p:spPr>
          <a:xfrm>
            <a:off x="1353423" y="2628835"/>
            <a:ext cx="274320" cy="27432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5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>
              <a:spcBef>
                <a:spcPct val="50000"/>
              </a:spcBef>
            </a:pPr>
            <a:r>
              <a:rPr lang="en-GB" sz="1300" dirty="0">
                <a:solidFill>
                  <a:srgbClr val="000000"/>
                </a:solidFill>
                <a:cs typeface="Arial"/>
              </a:rPr>
              <a:t>a</a:t>
            </a:r>
          </a:p>
        </p:txBody>
      </p:sp>
      <p:sp>
        <p:nvSpPr>
          <p:cNvPr id="21" name="Rectangle 20"/>
          <p:cNvSpPr/>
          <p:nvPr>
            <p:custDataLst>
              <p:tags r:id="rId17"/>
            </p:custDataLst>
          </p:nvPr>
        </p:nvSpPr>
        <p:spPr>
          <a:xfrm>
            <a:off x="1353423" y="3496190"/>
            <a:ext cx="274320" cy="27432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5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>
              <a:spcBef>
                <a:spcPct val="50000"/>
              </a:spcBef>
            </a:pPr>
            <a:r>
              <a:rPr lang="en-GB" sz="1300" dirty="0" smtClean="0">
                <a:solidFill>
                  <a:srgbClr val="000000"/>
                </a:solidFill>
                <a:cs typeface="Arial"/>
              </a:rPr>
              <a:t>b</a:t>
            </a:r>
            <a:endParaRPr lang="en-GB" sz="13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2" name="Rectangle 21"/>
          <p:cNvSpPr/>
          <p:nvPr>
            <p:custDataLst>
              <p:tags r:id="rId18"/>
            </p:custDataLst>
          </p:nvPr>
        </p:nvSpPr>
        <p:spPr>
          <a:xfrm>
            <a:off x="1331254" y="4583893"/>
            <a:ext cx="274320" cy="27432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5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>
              <a:spcBef>
                <a:spcPct val="50000"/>
              </a:spcBef>
            </a:pPr>
            <a:r>
              <a:rPr lang="en-GB" sz="1300" dirty="0" smtClean="0">
                <a:solidFill>
                  <a:srgbClr val="000000"/>
                </a:solidFill>
                <a:cs typeface="Arial"/>
              </a:rPr>
              <a:t>c</a:t>
            </a:r>
            <a:endParaRPr lang="en-GB" sz="13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3" name="Rectangle 22"/>
          <p:cNvSpPr/>
          <p:nvPr>
            <p:custDataLst>
              <p:tags r:id="rId19"/>
            </p:custDataLst>
          </p:nvPr>
        </p:nvSpPr>
        <p:spPr>
          <a:xfrm>
            <a:off x="1340089" y="5973700"/>
            <a:ext cx="274320" cy="27432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5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00">
              <a:spcBef>
                <a:spcPct val="50000"/>
              </a:spcBef>
            </a:pPr>
            <a:r>
              <a:rPr lang="en-GB" sz="1300" dirty="0" smtClean="0">
                <a:solidFill>
                  <a:srgbClr val="000000"/>
                </a:solidFill>
                <a:cs typeface="Arial"/>
              </a:rPr>
              <a:t>d</a:t>
            </a:r>
            <a:endParaRPr lang="en-GB" sz="130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75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26" name="Object 25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1588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636" name="think-cell Slide" r:id="rId21" imgW="360" imgH="360" progId="TCLayout.ActiveDocument.1">
                  <p:embed/>
                </p:oleObj>
              </mc:Choice>
              <mc:Fallback>
                <p:oleObj name="think-cell Slide" r:id="rId21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 hidden="1"/>
          <p:cNvSpPr/>
          <p:nvPr>
            <p:custDataLst>
              <p:tags r:id="rId4"/>
            </p:custDataLst>
          </p:nvPr>
        </p:nvSpPr>
        <p:spPr bwMode="auto">
          <a:xfrm>
            <a:off x="0" y="2"/>
            <a:ext cx="292388" cy="276999"/>
          </a:xfrm>
          <a:prstGeom prst="rect">
            <a:avLst/>
          </a:prstGeom>
          <a:solidFill>
            <a:scrgbClr r="0" g="0" b="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ctr" defTabSz="787234">
              <a:spcBef>
                <a:spcPct val="0"/>
              </a:spcBef>
              <a:spcAft>
                <a:spcPct val="0"/>
              </a:spcAft>
              <a:buClr>
                <a:srgbClr val="204024"/>
              </a:buClr>
              <a:buSzPct val="125000"/>
            </a:pPr>
            <a:endParaRPr lang="en-GB" sz="14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9" name="Title 1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656588" y="106680"/>
            <a:ext cx="8144080" cy="3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1135" fontAlgn="base">
              <a:spcBef>
                <a:spcPct val="0"/>
              </a:spcBef>
              <a:spcAft>
                <a:spcPct val="0"/>
              </a:spcAft>
              <a:tabLst>
                <a:tab pos="368907" algn="l"/>
              </a:tabLst>
              <a:defRPr/>
            </a:pPr>
            <a:r>
              <a:rPr lang="fr-CA" sz="1980" b="1" dirty="0">
                <a:solidFill>
                  <a:schemeClr val="bg1"/>
                </a:solidFill>
                <a:latin typeface="Arial Narrow"/>
                <a:cs typeface="Arial Narrow"/>
              </a:rPr>
              <a:t>Étapes à suivre pour élaborer un plan de déploiement opérationnel</a:t>
            </a:r>
            <a:endParaRPr lang="en-US" kern="1200" dirty="0">
              <a:solidFill>
                <a:srgbClr val="000026"/>
              </a:solidFill>
              <a:latin typeface="Arial Narrow"/>
              <a:cs typeface="Arial Narrow"/>
            </a:endParaRPr>
          </a:p>
        </p:txBody>
      </p:sp>
      <p:grpSp>
        <p:nvGrpSpPr>
          <p:cNvPr id="156" name="Group 155"/>
          <p:cNvGrpSpPr/>
          <p:nvPr>
            <p:custDataLst>
              <p:tags r:id="rId6"/>
            </p:custDataLst>
          </p:nvPr>
        </p:nvGrpSpPr>
        <p:grpSpPr>
          <a:xfrm>
            <a:off x="354020" y="1174795"/>
            <a:ext cx="6122980" cy="904844"/>
            <a:chOff x="752998" y="970990"/>
            <a:chExt cx="6631550" cy="904844"/>
          </a:xfrm>
          <a:noFill/>
        </p:grpSpPr>
        <p:sp>
          <p:nvSpPr>
            <p:cNvPr id="99" name="Rectangle 98"/>
            <p:cNvSpPr/>
            <p:nvPr/>
          </p:nvSpPr>
          <p:spPr bwMode="auto">
            <a:xfrm>
              <a:off x="972174" y="1352614"/>
              <a:ext cx="6412374" cy="523220"/>
            </a:xfrm>
            <a:prstGeom prst="rect">
              <a:avLst/>
            </a:prstGeom>
            <a:grpFill/>
            <a:ln w="3175">
              <a:noFill/>
              <a:prstDash val="dashDot"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marL="133350" indent="-137160" algn="ctr" defTabSz="787400">
                <a:buClr>
                  <a:srgbClr val="204024"/>
                </a:buClr>
                <a:buSzPct val="125000"/>
                <a:buFont typeface="Arial" pitchFamily="34" charset="0"/>
                <a:buChar char="•"/>
              </a:pPr>
              <a:endParaRPr lang="en-GB" sz="1300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218147" y="1037747"/>
              <a:ext cx="6153903" cy="6924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1300" dirty="0"/>
                <a:t>Liste des sites </a:t>
              </a:r>
              <a:r>
                <a:rPr lang="fr-FR" sz="1300" dirty="0" smtClean="0"/>
                <a:t>d’installation </a:t>
              </a:r>
              <a:r>
                <a:rPr lang="fr-FR" sz="1300" dirty="0"/>
                <a:t>par type </a:t>
              </a:r>
              <a:r>
                <a:rPr lang="fr-FR" sz="1300" dirty="0" smtClean="0"/>
                <a:t>d’équipement</a:t>
              </a:r>
              <a:endParaRPr lang="en-GB" sz="1300" dirty="0"/>
            </a:p>
            <a:p>
              <a:pPr lvl="0"/>
              <a:r>
                <a:rPr lang="fr-FR" sz="1300" dirty="0"/>
                <a:t> (nom et adresse de </a:t>
              </a:r>
              <a:r>
                <a:rPr lang="fr-FR" sz="1300" dirty="0" smtClean="0"/>
                <a:t>l’établissement </a:t>
              </a:r>
              <a:r>
                <a:rPr lang="fr-FR" sz="1300" dirty="0"/>
                <a:t>[y compris coordonnées GPS, le cas échéant], nom et coordonnées de la personne-ressource)</a:t>
              </a:r>
              <a:endParaRPr lang="en-GB" sz="1300" dirty="0"/>
            </a:p>
          </p:txBody>
        </p:sp>
        <p:sp>
          <p:nvSpPr>
            <p:cNvPr id="106" name="Oval 30"/>
            <p:cNvSpPr>
              <a:spLocks noChangeArrowheads="1"/>
            </p:cNvSpPr>
            <p:nvPr/>
          </p:nvSpPr>
          <p:spPr bwMode="auto">
            <a:xfrm>
              <a:off x="752998" y="970990"/>
              <a:ext cx="396140" cy="347885"/>
            </a:xfrm>
            <a:prstGeom prst="ellipse">
              <a:avLst/>
            </a:prstGeom>
            <a:grpFill/>
            <a:ln w="19050" cmpd="sng">
              <a:solidFill>
                <a:srgbClr val="00589F"/>
              </a:solidFill>
              <a:round/>
              <a:headEnd/>
              <a:tailEnd/>
            </a:ln>
            <a:effectLst/>
          </p:spPr>
          <p:txBody>
            <a:bodyPr wrap="none" lIns="54000" tIns="54000" rIns="54000" bIns="54000" anchor="ctr"/>
            <a:lstStyle/>
            <a:p>
              <a:pPr algn="ctr" defTabSz="762000">
                <a:spcBef>
                  <a:spcPct val="50000"/>
                </a:spcBef>
              </a:pPr>
              <a:r>
                <a:rPr lang="en-GB" sz="1300" dirty="0">
                  <a:solidFill>
                    <a:srgbClr val="000000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157" name="Group 156"/>
          <p:cNvGrpSpPr/>
          <p:nvPr>
            <p:custDataLst>
              <p:tags r:id="rId7"/>
            </p:custDataLst>
          </p:nvPr>
        </p:nvGrpSpPr>
        <p:grpSpPr>
          <a:xfrm>
            <a:off x="346912" y="1873058"/>
            <a:ext cx="6124320" cy="739980"/>
            <a:chOff x="751547" y="1807524"/>
            <a:chExt cx="6633001" cy="967257"/>
          </a:xfrm>
          <a:noFill/>
        </p:grpSpPr>
        <p:sp>
          <p:nvSpPr>
            <p:cNvPr id="113" name="Rectangle 112"/>
            <p:cNvSpPr/>
            <p:nvPr/>
          </p:nvSpPr>
          <p:spPr bwMode="auto">
            <a:xfrm>
              <a:off x="972174" y="2169504"/>
              <a:ext cx="6412374" cy="605277"/>
            </a:xfrm>
            <a:prstGeom prst="rect">
              <a:avLst/>
            </a:prstGeom>
            <a:grpFill/>
            <a:ln w="3175">
              <a:noFill/>
              <a:prstDash val="dashDot"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marL="133350" indent="-137160" algn="ctr" defTabSz="787400">
                <a:buClr>
                  <a:srgbClr val="204024"/>
                </a:buClr>
                <a:buSzPct val="125000"/>
                <a:buFont typeface="Arial" pitchFamily="34" charset="0"/>
                <a:buChar char="•"/>
              </a:pPr>
              <a:endParaRPr lang="en-GB" sz="1300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230644" y="1933632"/>
              <a:ext cx="5828242" cy="6839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1400" dirty="0"/>
                <a:t>Confirmation de </a:t>
              </a:r>
              <a:r>
                <a:rPr lang="fr-FR" sz="1400" dirty="0" smtClean="0"/>
                <a:t>l’état </a:t>
              </a:r>
              <a:r>
                <a:rPr lang="fr-FR" sz="1400" dirty="0"/>
                <a:t>de préparation du site (voir la liste de contrôle du centre de santé)</a:t>
              </a:r>
              <a:endParaRPr lang="en-GB" sz="1200" dirty="0"/>
            </a:p>
          </p:txBody>
        </p:sp>
        <p:sp>
          <p:nvSpPr>
            <p:cNvPr id="115" name="Oval 30"/>
            <p:cNvSpPr>
              <a:spLocks noChangeArrowheads="1"/>
            </p:cNvSpPr>
            <p:nvPr/>
          </p:nvSpPr>
          <p:spPr bwMode="auto">
            <a:xfrm>
              <a:off x="751547" y="1807524"/>
              <a:ext cx="396140" cy="478099"/>
            </a:xfrm>
            <a:prstGeom prst="ellipse">
              <a:avLst/>
            </a:prstGeom>
            <a:grpFill/>
            <a:ln w="19050" cmpd="sng">
              <a:solidFill>
                <a:srgbClr val="00589F"/>
              </a:solidFill>
              <a:round/>
              <a:headEnd/>
              <a:tailEnd/>
            </a:ln>
            <a:effectLst/>
          </p:spPr>
          <p:txBody>
            <a:bodyPr wrap="none" lIns="54000" tIns="54000" rIns="54000" bIns="54000" anchor="ctr"/>
            <a:lstStyle/>
            <a:p>
              <a:pPr algn="ctr" defTabSz="762000">
                <a:spcBef>
                  <a:spcPct val="50000"/>
                </a:spcBef>
              </a:pPr>
              <a:r>
                <a:rPr lang="en-GB" sz="1300" dirty="0">
                  <a:solidFill>
                    <a:srgbClr val="000000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158" name="Group 157"/>
          <p:cNvGrpSpPr/>
          <p:nvPr>
            <p:custDataLst>
              <p:tags r:id="rId8"/>
            </p:custDataLst>
          </p:nvPr>
        </p:nvGrpSpPr>
        <p:grpSpPr>
          <a:xfrm>
            <a:off x="346087" y="2478380"/>
            <a:ext cx="6125145" cy="727534"/>
            <a:chOff x="750653" y="2607495"/>
            <a:chExt cx="6633895" cy="960411"/>
          </a:xfrm>
          <a:noFill/>
        </p:grpSpPr>
        <p:sp>
          <p:nvSpPr>
            <p:cNvPr id="117" name="Rectangle 116"/>
            <p:cNvSpPr/>
            <p:nvPr/>
          </p:nvSpPr>
          <p:spPr bwMode="auto">
            <a:xfrm>
              <a:off x="972174" y="2877208"/>
              <a:ext cx="6412374" cy="690698"/>
            </a:xfrm>
            <a:prstGeom prst="rect">
              <a:avLst/>
            </a:prstGeom>
            <a:grpFill/>
            <a:ln w="3175">
              <a:noFill/>
              <a:prstDash val="dashDot"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marL="133350" indent="-137160" algn="ctr" defTabSz="787400">
                <a:buClr>
                  <a:srgbClr val="204024"/>
                </a:buClr>
                <a:buSzPct val="125000"/>
                <a:buFont typeface="Arial" pitchFamily="34" charset="0"/>
                <a:buChar char="•"/>
              </a:pPr>
              <a:endParaRPr lang="en-GB" sz="1300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188950" y="2656704"/>
              <a:ext cx="5828242" cy="6500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sz="1300" dirty="0" smtClean="0">
                  <a:latin typeface="Arial"/>
                  <a:cs typeface="Arial"/>
                </a:rPr>
                <a:t>Identifier </a:t>
              </a:r>
              <a:r>
                <a:rPr lang="en-GB" sz="1300" dirty="0" err="1" smtClean="0">
                  <a:latin typeface="Arial"/>
                  <a:cs typeface="Arial"/>
                </a:rPr>
                <a:t>l’équipe</a:t>
              </a:r>
              <a:r>
                <a:rPr lang="en-GB" sz="1300" dirty="0" smtClean="0">
                  <a:latin typeface="Arial"/>
                  <a:cs typeface="Arial"/>
                </a:rPr>
                <a:t> de direction au </a:t>
              </a:r>
              <a:r>
                <a:rPr lang="en-GB" sz="1300" dirty="0" err="1" smtClean="0">
                  <a:latin typeface="Arial"/>
                  <a:cs typeface="Arial"/>
                </a:rPr>
                <a:t>niveau</a:t>
              </a:r>
              <a:r>
                <a:rPr lang="en-GB" sz="1300" dirty="0" smtClean="0">
                  <a:latin typeface="Arial"/>
                  <a:cs typeface="Arial"/>
                </a:rPr>
                <a:t> central qui sera </a:t>
              </a:r>
              <a:r>
                <a:rPr lang="en-GB" sz="1300" dirty="0" err="1" smtClean="0">
                  <a:latin typeface="Arial"/>
                  <a:cs typeface="Arial"/>
                </a:rPr>
                <a:t>chargée</a:t>
              </a:r>
              <a:r>
                <a:rPr lang="en-GB" sz="1300" dirty="0" smtClean="0">
                  <a:latin typeface="Arial"/>
                  <a:cs typeface="Arial"/>
                </a:rPr>
                <a:t> de la formation aux </a:t>
              </a:r>
              <a:r>
                <a:rPr lang="en-GB" sz="1300" dirty="0" err="1" smtClean="0">
                  <a:latin typeface="Arial"/>
                  <a:cs typeface="Arial"/>
                </a:rPr>
                <a:t>modalités</a:t>
              </a:r>
              <a:r>
                <a:rPr lang="en-GB" sz="1300" dirty="0" smtClean="0">
                  <a:latin typeface="Arial"/>
                  <a:cs typeface="Arial"/>
                </a:rPr>
                <a:t> du </a:t>
              </a:r>
              <a:r>
                <a:rPr lang="en-GB" sz="1300" dirty="0" err="1" smtClean="0">
                  <a:latin typeface="Arial"/>
                  <a:cs typeface="Arial"/>
                </a:rPr>
                <a:t>paquet</a:t>
              </a:r>
              <a:r>
                <a:rPr lang="en-GB" sz="1300" dirty="0" smtClean="0">
                  <a:latin typeface="Arial"/>
                  <a:cs typeface="Arial"/>
                </a:rPr>
                <a:t> de services.</a:t>
              </a:r>
              <a:endParaRPr lang="en-GB" sz="1300" dirty="0">
                <a:latin typeface="Arial"/>
                <a:cs typeface="Arial"/>
              </a:endParaRPr>
            </a:p>
          </p:txBody>
        </p:sp>
        <p:sp>
          <p:nvSpPr>
            <p:cNvPr id="119" name="Oval 30"/>
            <p:cNvSpPr>
              <a:spLocks noChangeArrowheads="1"/>
            </p:cNvSpPr>
            <p:nvPr/>
          </p:nvSpPr>
          <p:spPr bwMode="auto">
            <a:xfrm>
              <a:off x="750653" y="2607495"/>
              <a:ext cx="396140" cy="469841"/>
            </a:xfrm>
            <a:prstGeom prst="ellipse">
              <a:avLst/>
            </a:prstGeom>
            <a:grpFill/>
            <a:ln w="19050" cmpd="sng">
              <a:solidFill>
                <a:srgbClr val="00589F"/>
              </a:solidFill>
              <a:round/>
              <a:headEnd/>
              <a:tailEnd/>
            </a:ln>
            <a:effectLst/>
          </p:spPr>
          <p:txBody>
            <a:bodyPr wrap="none" lIns="54000" tIns="54000" rIns="54000" bIns="54000" anchor="ctr"/>
            <a:lstStyle/>
            <a:p>
              <a:pPr algn="ctr" defTabSz="762000">
                <a:spcBef>
                  <a:spcPct val="50000"/>
                </a:spcBef>
              </a:pPr>
              <a:r>
                <a:rPr lang="en-GB" sz="1300" dirty="0">
                  <a:solidFill>
                    <a:srgbClr val="000000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162" name="Group 161"/>
          <p:cNvGrpSpPr/>
          <p:nvPr>
            <p:custDataLst>
              <p:tags r:id="rId9"/>
            </p:custDataLst>
          </p:nvPr>
        </p:nvGrpSpPr>
        <p:grpSpPr>
          <a:xfrm>
            <a:off x="381000" y="4848273"/>
            <a:ext cx="6106750" cy="573597"/>
            <a:chOff x="794716" y="5570581"/>
            <a:chExt cx="6613971" cy="507623"/>
          </a:xfrm>
          <a:noFill/>
        </p:grpSpPr>
        <p:sp>
          <p:nvSpPr>
            <p:cNvPr id="133" name="Rectangle 132"/>
            <p:cNvSpPr/>
            <p:nvPr/>
          </p:nvSpPr>
          <p:spPr bwMode="auto">
            <a:xfrm>
              <a:off x="996311" y="5599415"/>
              <a:ext cx="6412376" cy="321389"/>
            </a:xfrm>
            <a:prstGeom prst="rect">
              <a:avLst/>
            </a:prstGeom>
            <a:grpFill/>
            <a:ln w="3175">
              <a:noFill/>
              <a:prstDash val="dashDot"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marL="133350" indent="-137160" algn="ctr" defTabSz="787400">
                <a:buClr>
                  <a:srgbClr val="204024"/>
                </a:buClr>
                <a:buSzPct val="125000"/>
                <a:buFont typeface="Arial" pitchFamily="34" charset="0"/>
                <a:buChar char="•"/>
              </a:pPr>
              <a:endParaRPr lang="en-GB" sz="1300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165979" y="5615164"/>
              <a:ext cx="5828242" cy="4630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1400" dirty="0"/>
                <a:t>Identification des documents requis en matière </a:t>
              </a:r>
              <a:r>
                <a:rPr lang="fr-FR" sz="1400" dirty="0" smtClean="0"/>
                <a:t>d’importation </a:t>
              </a:r>
              <a:r>
                <a:rPr lang="fr-FR" sz="1400" dirty="0"/>
                <a:t>et du processus de dédouanement</a:t>
              </a:r>
              <a:endParaRPr lang="en-GB" sz="1200" dirty="0"/>
            </a:p>
          </p:txBody>
        </p:sp>
        <p:sp>
          <p:nvSpPr>
            <p:cNvPr id="135" name="Oval 30"/>
            <p:cNvSpPr>
              <a:spLocks noChangeArrowheads="1"/>
            </p:cNvSpPr>
            <p:nvPr/>
          </p:nvSpPr>
          <p:spPr bwMode="auto">
            <a:xfrm>
              <a:off x="794716" y="5570581"/>
              <a:ext cx="396140" cy="323691"/>
            </a:xfrm>
            <a:prstGeom prst="ellipse">
              <a:avLst/>
            </a:prstGeom>
            <a:grpFill/>
            <a:ln w="19050" cmpd="sng">
              <a:solidFill>
                <a:srgbClr val="00589F"/>
              </a:solidFill>
              <a:round/>
              <a:headEnd/>
              <a:tailEnd/>
            </a:ln>
            <a:effectLst/>
          </p:spPr>
          <p:txBody>
            <a:bodyPr wrap="none" lIns="54000" tIns="54000" rIns="54000" bIns="54000" anchor="ctr"/>
            <a:lstStyle/>
            <a:p>
              <a:pPr algn="ctr" defTabSz="762000">
                <a:spcBef>
                  <a:spcPct val="50000"/>
                </a:spcBef>
              </a:pPr>
              <a:r>
                <a:rPr lang="en-GB" sz="1300" dirty="0"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</a:p>
          </p:txBody>
        </p:sp>
      </p:grpSp>
      <p:sp>
        <p:nvSpPr>
          <p:cNvPr id="165" name="Rectangle 3"/>
          <p:cNvSpPr txBox="1"/>
          <p:nvPr>
            <p:custDataLst>
              <p:tags r:id="rId10"/>
            </p:custDataLst>
          </p:nvPr>
        </p:nvSpPr>
        <p:spPr bwMode="gray">
          <a:xfrm>
            <a:off x="6629400" y="1905000"/>
            <a:ext cx="2340000" cy="4313876"/>
          </a:xfrm>
          <a:prstGeom prst="rect">
            <a:avLst/>
          </a:prstGeom>
          <a:solidFill>
            <a:srgbClr val="00589F">
              <a:alpha val="27000"/>
            </a:srgbClr>
          </a:solidFill>
          <a:ln w="12700" algn="ctr">
            <a:noFill/>
            <a:round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fontAlgn="base">
              <a:spcBef>
                <a:spcPts val="200"/>
              </a:spcBef>
              <a:spcAft>
                <a:spcPts val="200"/>
              </a:spcAft>
              <a:defRPr sz="1400" b="0" u="none">
                <a:solidFill>
                  <a:srgbClr val="FFFFFF"/>
                </a:solidFill>
                <a:ea typeface="MS PGothic" pitchFamily="34" charset="-128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271463" lvl="1" indent="-271463">
              <a:spcBef>
                <a:spcPts val="4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fr-CA" sz="1100" dirty="0">
                <a:cs typeface="Arial"/>
              </a:rPr>
              <a:t>Ce processus devrait être piloté par </a:t>
            </a:r>
            <a:r>
              <a:rPr lang="fr-CA" sz="1100" dirty="0" smtClean="0">
                <a:cs typeface="Arial"/>
              </a:rPr>
              <a:t>l’équipe </a:t>
            </a:r>
            <a:r>
              <a:rPr lang="fr-CA" sz="1100" dirty="0">
                <a:cs typeface="Arial"/>
              </a:rPr>
              <a:t>de gestion de projet du GTLN ou un GGT du Ministère de la santé.</a:t>
            </a:r>
          </a:p>
          <a:p>
            <a:pPr marL="271463" lvl="1" indent="-271463">
              <a:spcBef>
                <a:spcPts val="4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fr-CA" sz="1100" dirty="0">
                <a:cs typeface="Arial"/>
              </a:rPr>
              <a:t>À sa réception, le plan de déploiement opérationnel sera chiffré, </a:t>
            </a:r>
            <a:r>
              <a:rPr lang="fr-CA" sz="1100" dirty="0" smtClean="0">
                <a:cs typeface="Arial"/>
              </a:rPr>
              <a:t>l’UNICEF </a:t>
            </a:r>
            <a:r>
              <a:rPr lang="fr-CA" sz="1100" dirty="0">
                <a:cs typeface="Arial"/>
              </a:rPr>
              <a:t>passera commande pour le paquet de services et élaborera un plan opérationnel chiffré.</a:t>
            </a:r>
          </a:p>
          <a:p>
            <a:pPr marL="271463" lvl="1" indent="-271463">
              <a:spcBef>
                <a:spcPts val="4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fr-CA" sz="1100" dirty="0">
                <a:cs typeface="Arial"/>
              </a:rPr>
              <a:t>Une fois </a:t>
            </a:r>
            <a:r>
              <a:rPr lang="fr-CA" sz="1100" dirty="0" smtClean="0">
                <a:cs typeface="Arial"/>
              </a:rPr>
              <a:t>qu’auront </a:t>
            </a:r>
            <a:r>
              <a:rPr lang="fr-CA" sz="1100" dirty="0">
                <a:cs typeface="Arial"/>
              </a:rPr>
              <a:t>été obtenus </a:t>
            </a:r>
            <a:r>
              <a:rPr lang="fr-CA" sz="1100" dirty="0" smtClean="0">
                <a:cs typeface="Arial"/>
              </a:rPr>
              <a:t>l’accord </a:t>
            </a:r>
            <a:r>
              <a:rPr lang="fr-CA" sz="1100" dirty="0">
                <a:cs typeface="Arial"/>
              </a:rPr>
              <a:t>du Ministère de la santé et </a:t>
            </a:r>
            <a:r>
              <a:rPr lang="fr-CA" sz="1100" dirty="0" smtClean="0">
                <a:cs typeface="Arial"/>
              </a:rPr>
              <a:t>l’approbation</a:t>
            </a:r>
            <a:r>
              <a:rPr lang="fr-CA" sz="1100" dirty="0">
                <a:cs typeface="Arial"/>
              </a:rPr>
              <a:t>, par </a:t>
            </a:r>
            <a:r>
              <a:rPr lang="fr-CA" sz="1100" dirty="0" err="1">
                <a:cs typeface="Arial"/>
              </a:rPr>
              <a:t>Gavi</a:t>
            </a:r>
            <a:r>
              <a:rPr lang="fr-CA" sz="1100" dirty="0">
                <a:cs typeface="Arial"/>
              </a:rPr>
              <a:t>, du plan opérationnel chiffré, un devis sera soumis au Ministère de la santé pour acceptation.</a:t>
            </a:r>
          </a:p>
          <a:p>
            <a:pPr marL="271463" lvl="1" indent="-271463">
              <a:spcBef>
                <a:spcPts val="4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fr-CA" sz="1100" dirty="0">
                <a:cs typeface="Arial"/>
              </a:rPr>
              <a:t>Une fois que les fonds du Ministère de la santé et de </a:t>
            </a:r>
            <a:r>
              <a:rPr lang="fr-CA" sz="1100" dirty="0" err="1">
                <a:cs typeface="Arial"/>
              </a:rPr>
              <a:t>Gavi</a:t>
            </a:r>
            <a:r>
              <a:rPr lang="fr-CA" sz="1100" dirty="0">
                <a:cs typeface="Arial"/>
              </a:rPr>
              <a:t> auront été transférés, </a:t>
            </a:r>
            <a:r>
              <a:rPr lang="fr-CA" sz="1100" dirty="0" smtClean="0">
                <a:cs typeface="Arial"/>
              </a:rPr>
              <a:t>l’UNICEF </a:t>
            </a:r>
            <a:r>
              <a:rPr lang="fr-CA" sz="1100" dirty="0">
                <a:cs typeface="Arial"/>
              </a:rPr>
              <a:t>entamera le processus </a:t>
            </a:r>
            <a:r>
              <a:rPr lang="fr-CA" sz="1100" dirty="0" smtClean="0">
                <a:cs typeface="Arial"/>
              </a:rPr>
              <a:t>d’approvisionnement</a:t>
            </a:r>
            <a:r>
              <a:rPr lang="fr-CA" sz="1100" dirty="0">
                <a:cs typeface="Arial"/>
              </a:rPr>
              <a:t>.</a:t>
            </a:r>
          </a:p>
        </p:txBody>
      </p:sp>
      <p:grpSp>
        <p:nvGrpSpPr>
          <p:cNvPr id="40" name="Group 39"/>
          <p:cNvGrpSpPr/>
          <p:nvPr>
            <p:custDataLst>
              <p:tags r:id="rId11"/>
            </p:custDataLst>
          </p:nvPr>
        </p:nvGrpSpPr>
        <p:grpSpPr>
          <a:xfrm>
            <a:off x="381000" y="5454319"/>
            <a:ext cx="6084463" cy="554723"/>
            <a:chOff x="794714" y="5530859"/>
            <a:chExt cx="6589836" cy="554723"/>
          </a:xfrm>
          <a:noFill/>
        </p:grpSpPr>
        <p:sp>
          <p:nvSpPr>
            <p:cNvPr id="41" name="Rectangle 40"/>
            <p:cNvSpPr/>
            <p:nvPr/>
          </p:nvSpPr>
          <p:spPr bwMode="auto">
            <a:xfrm>
              <a:off x="972174" y="5562362"/>
              <a:ext cx="6412376" cy="457642"/>
            </a:xfrm>
            <a:prstGeom prst="rect">
              <a:avLst/>
            </a:prstGeom>
            <a:grpFill/>
            <a:ln w="3175">
              <a:noFill/>
              <a:prstDash val="dashDot"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marL="133350" indent="-137160" algn="ctr" defTabSz="787400">
                <a:buClr>
                  <a:srgbClr val="204024"/>
                </a:buClr>
                <a:buSzPct val="125000"/>
                <a:buFont typeface="Arial" pitchFamily="34" charset="0"/>
                <a:buChar char="•"/>
              </a:pPr>
              <a:endParaRPr lang="en-GB" sz="1300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90855" y="5562362"/>
              <a:ext cx="5828241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1400" dirty="0"/>
                <a:t>Protocole de déviation (les coûts imputables à tout écart seront pris en charge par le Ministère de la santé)</a:t>
              </a:r>
              <a:endParaRPr lang="en-GB" sz="1200" dirty="0"/>
            </a:p>
          </p:txBody>
        </p:sp>
        <p:sp>
          <p:nvSpPr>
            <p:cNvPr id="43" name="Oval 30"/>
            <p:cNvSpPr>
              <a:spLocks noChangeArrowheads="1"/>
            </p:cNvSpPr>
            <p:nvPr/>
          </p:nvSpPr>
          <p:spPr bwMode="auto">
            <a:xfrm>
              <a:off x="794714" y="5530859"/>
              <a:ext cx="396140" cy="360000"/>
            </a:xfrm>
            <a:prstGeom prst="ellipse">
              <a:avLst/>
            </a:prstGeom>
            <a:grpFill/>
            <a:ln w="19050" cmpd="sng">
              <a:solidFill>
                <a:srgbClr val="00589F"/>
              </a:solidFill>
              <a:round/>
              <a:headEnd/>
              <a:tailEnd/>
            </a:ln>
            <a:effectLst/>
          </p:spPr>
          <p:txBody>
            <a:bodyPr wrap="none" lIns="54000" tIns="54000" rIns="54000" bIns="54000" anchor="ctr"/>
            <a:lstStyle/>
            <a:p>
              <a:pPr algn="ctr" defTabSz="762000">
                <a:spcBef>
                  <a:spcPct val="50000"/>
                </a:spcBef>
              </a:pPr>
              <a:r>
                <a:rPr lang="en-GB" sz="1300" dirty="0">
                  <a:solidFill>
                    <a:srgbClr val="000000"/>
                  </a:solidFill>
                  <a:latin typeface="Arial"/>
                  <a:cs typeface="Arial"/>
                </a:rPr>
                <a:t>7</a:t>
              </a:r>
            </a:p>
          </p:txBody>
        </p:sp>
      </p:grpSp>
      <p:grpSp>
        <p:nvGrpSpPr>
          <p:cNvPr id="32" name="Group 31"/>
          <p:cNvGrpSpPr/>
          <p:nvPr>
            <p:custDataLst>
              <p:tags r:id="rId12"/>
            </p:custDataLst>
          </p:nvPr>
        </p:nvGrpSpPr>
        <p:grpSpPr>
          <a:xfrm>
            <a:off x="346087" y="2994555"/>
            <a:ext cx="6090232" cy="974651"/>
            <a:chOff x="788466" y="2641221"/>
            <a:chExt cx="6596082" cy="974651"/>
          </a:xfrm>
          <a:noFill/>
        </p:grpSpPr>
        <p:sp>
          <p:nvSpPr>
            <p:cNvPr id="33" name="Rectangle 32"/>
            <p:cNvSpPr/>
            <p:nvPr/>
          </p:nvSpPr>
          <p:spPr bwMode="auto">
            <a:xfrm>
              <a:off x="972174" y="2877208"/>
              <a:ext cx="6412374" cy="738664"/>
            </a:xfrm>
            <a:prstGeom prst="rect">
              <a:avLst/>
            </a:prstGeom>
            <a:grpFill/>
            <a:ln w="3175">
              <a:noFill/>
              <a:prstDash val="dashDot"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marL="133350" indent="-137160" algn="ctr" defTabSz="787400">
                <a:buClr>
                  <a:srgbClr val="204024"/>
                </a:buClr>
                <a:buSzPct val="125000"/>
                <a:buFont typeface="Arial" pitchFamily="34" charset="0"/>
                <a:buChar char="•"/>
              </a:pPr>
              <a:endParaRPr lang="en-GB" sz="1300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88950" y="2684373"/>
              <a:ext cx="5828242" cy="89255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1300" dirty="0"/>
                <a:t>Identification du personnel à former dans chaque établissement de santé aux fins de </a:t>
              </a:r>
              <a:r>
                <a:rPr lang="fr-FR" sz="1300" dirty="0" smtClean="0"/>
                <a:t>l’entretien </a:t>
              </a:r>
              <a:r>
                <a:rPr lang="fr-FR" sz="1300" dirty="0"/>
                <a:t>préventif et du bon fonctionnement de </a:t>
              </a:r>
              <a:r>
                <a:rPr lang="fr-FR" sz="1300" dirty="0" smtClean="0"/>
                <a:t>l’ECF </a:t>
              </a:r>
              <a:r>
                <a:rPr lang="fr-FR" sz="1300" dirty="0"/>
                <a:t>(les frais de déplacement et les indemnités journalières sont à la charge du Ministère de la santé)</a:t>
              </a:r>
              <a:endParaRPr lang="en-GB" sz="1300" dirty="0"/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788466" y="2641221"/>
              <a:ext cx="396140" cy="360000"/>
            </a:xfrm>
            <a:prstGeom prst="ellipse">
              <a:avLst/>
            </a:prstGeom>
            <a:grpFill/>
            <a:ln w="19050" cmpd="sng">
              <a:solidFill>
                <a:srgbClr val="00589F"/>
              </a:solidFill>
              <a:round/>
              <a:headEnd/>
              <a:tailEnd/>
            </a:ln>
            <a:effectLst/>
          </p:spPr>
          <p:txBody>
            <a:bodyPr wrap="none" lIns="54000" tIns="54000" rIns="54000" bIns="54000" anchor="ctr"/>
            <a:lstStyle/>
            <a:p>
              <a:pPr algn="ctr" defTabSz="762000">
                <a:spcBef>
                  <a:spcPct val="50000"/>
                </a:spcBef>
              </a:pPr>
              <a:r>
                <a:rPr lang="en-GB" sz="1300" dirty="0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6629400" y="768108"/>
            <a:ext cx="599334" cy="608699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14"/>
            </p:custDataLst>
          </p:nvPr>
        </p:nvSpPr>
        <p:spPr>
          <a:xfrm>
            <a:off x="7208681" y="857964"/>
            <a:ext cx="20083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 err="1" smtClean="0">
                <a:latin typeface="Arial"/>
                <a:cs typeface="Arial"/>
              </a:rPr>
              <a:t>Fournir</a:t>
            </a:r>
            <a:r>
              <a:rPr lang="en-US" sz="1000" dirty="0" smtClean="0">
                <a:latin typeface="Arial"/>
                <a:cs typeface="Arial"/>
              </a:rPr>
              <a:t> </a:t>
            </a:r>
            <a:r>
              <a:rPr lang="en-US" sz="1000" dirty="0" err="1" smtClean="0">
                <a:latin typeface="Arial"/>
                <a:cs typeface="Arial"/>
              </a:rPr>
              <a:t>toutes</a:t>
            </a:r>
            <a:r>
              <a:rPr lang="en-US" sz="1000" dirty="0" smtClean="0">
                <a:latin typeface="Arial"/>
                <a:cs typeface="Arial"/>
              </a:rPr>
              <a:t> les </a:t>
            </a:r>
            <a:r>
              <a:rPr lang="en-US" sz="1000" dirty="0" err="1" smtClean="0">
                <a:latin typeface="Arial"/>
                <a:cs typeface="Arial"/>
              </a:rPr>
              <a:t>informations</a:t>
            </a:r>
            <a:r>
              <a:rPr lang="en-US" sz="1000" dirty="0" smtClean="0">
                <a:latin typeface="Arial"/>
                <a:cs typeface="Arial"/>
              </a:rPr>
              <a:t> </a:t>
            </a:r>
            <a:r>
              <a:rPr lang="en-US" sz="1000" dirty="0" err="1" smtClean="0">
                <a:latin typeface="Arial"/>
                <a:cs typeface="Arial"/>
              </a:rPr>
              <a:t>demandées</a:t>
            </a:r>
            <a:r>
              <a:rPr lang="en-US" sz="1000" dirty="0" smtClean="0">
                <a:latin typeface="Arial"/>
                <a:cs typeface="Arial"/>
              </a:rPr>
              <a:t> sur le </a:t>
            </a:r>
            <a:r>
              <a:rPr lang="en-US" sz="1000" dirty="0" err="1" smtClean="0">
                <a:latin typeface="Arial"/>
                <a:cs typeface="Arial"/>
              </a:rPr>
              <a:t>formulaire</a:t>
            </a:r>
            <a:r>
              <a:rPr lang="en-US" sz="1000" dirty="0" smtClean="0">
                <a:latin typeface="Arial"/>
                <a:cs typeface="Arial"/>
              </a:rPr>
              <a:t> Excel (sites </a:t>
            </a:r>
            <a:r>
              <a:rPr lang="en-US" sz="1000" dirty="0" err="1" smtClean="0">
                <a:latin typeface="Arial"/>
                <a:cs typeface="Arial"/>
              </a:rPr>
              <a:t>d’installation</a:t>
            </a:r>
            <a:r>
              <a:rPr lang="en-US" sz="1000" dirty="0" smtClean="0">
                <a:latin typeface="Arial"/>
                <a:cs typeface="Arial"/>
              </a:rPr>
              <a:t>, formation, </a:t>
            </a:r>
            <a:r>
              <a:rPr lang="en-US" sz="1000" dirty="0" err="1" smtClean="0">
                <a:latin typeface="Arial"/>
                <a:cs typeface="Arial"/>
              </a:rPr>
              <a:t>pièces</a:t>
            </a:r>
            <a:r>
              <a:rPr lang="en-US" sz="1000" dirty="0" smtClean="0">
                <a:latin typeface="Arial"/>
                <a:cs typeface="Arial"/>
              </a:rPr>
              <a:t> de </a:t>
            </a:r>
            <a:r>
              <a:rPr lang="en-US" sz="1000" dirty="0" err="1" smtClean="0">
                <a:latin typeface="Arial"/>
                <a:cs typeface="Arial"/>
              </a:rPr>
              <a:t>rechange</a:t>
            </a:r>
            <a:r>
              <a:rPr lang="en-US" sz="1000" dirty="0" smtClean="0">
                <a:latin typeface="Arial"/>
                <a:cs typeface="Arial"/>
              </a:rPr>
              <a:t>, </a:t>
            </a:r>
            <a:r>
              <a:rPr lang="en-US" sz="1000" dirty="0" err="1" smtClean="0">
                <a:latin typeface="Arial"/>
                <a:cs typeface="Arial"/>
              </a:rPr>
              <a:t>dédouanement</a:t>
            </a:r>
            <a:r>
              <a:rPr lang="en-US" sz="1000" dirty="0" smtClean="0">
                <a:latin typeface="Arial"/>
                <a:cs typeface="Arial"/>
              </a:rPr>
              <a:t> et </a:t>
            </a:r>
            <a:r>
              <a:rPr lang="en-US" sz="1000" dirty="0" err="1" smtClean="0">
                <a:latin typeface="Arial"/>
                <a:cs typeface="Arial"/>
              </a:rPr>
              <a:t>protocole</a:t>
            </a:r>
            <a:r>
              <a:rPr lang="en-US" sz="1000" dirty="0" smtClean="0">
                <a:latin typeface="Arial"/>
                <a:cs typeface="Arial"/>
              </a:rPr>
              <a:t> de </a:t>
            </a:r>
            <a:r>
              <a:rPr lang="en-US" sz="1000" dirty="0" err="1" smtClean="0">
                <a:latin typeface="Arial"/>
                <a:cs typeface="Arial"/>
              </a:rPr>
              <a:t>déviation</a:t>
            </a:r>
            <a:r>
              <a:rPr lang="en-US" sz="1000" dirty="0" smtClean="0">
                <a:latin typeface="Arial"/>
                <a:cs typeface="Arial"/>
              </a:rPr>
              <a:t>).</a:t>
            </a:r>
          </a:p>
        </p:txBody>
      </p:sp>
      <p:sp>
        <p:nvSpPr>
          <p:cNvPr id="44" name="Rectangle 43"/>
          <p:cNvSpPr/>
          <p:nvPr>
            <p:custDataLst>
              <p:tags r:id="rId15"/>
            </p:custDataLst>
          </p:nvPr>
        </p:nvSpPr>
        <p:spPr>
          <a:xfrm>
            <a:off x="35523" y="65852"/>
            <a:ext cx="479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b="1" dirty="0" smtClean="0">
                <a:solidFill>
                  <a:schemeClr val="bg1"/>
                </a:solidFill>
                <a:latin typeface="Arial Narrow"/>
                <a:ea typeface="ＭＳ Ｐゴシック"/>
                <a:cs typeface="Arial Narrow"/>
              </a:rPr>
              <a:t>Bi2</a:t>
            </a:r>
            <a:endParaRPr lang="en-ZA" b="1" dirty="0">
              <a:solidFill>
                <a:schemeClr val="bg1"/>
              </a:solidFill>
              <a:latin typeface="Arial Narrow"/>
              <a:ea typeface="ＭＳ Ｐゴシック"/>
              <a:cs typeface="Arial Narrow"/>
            </a:endParaRPr>
          </a:p>
        </p:txBody>
      </p:sp>
      <p:sp>
        <p:nvSpPr>
          <p:cNvPr id="45" name="TextBox 44"/>
          <p:cNvSpPr txBox="1"/>
          <p:nvPr>
            <p:custDataLst>
              <p:tags r:id="rId16"/>
            </p:custDataLst>
          </p:nvPr>
        </p:nvSpPr>
        <p:spPr>
          <a:xfrm>
            <a:off x="43544" y="545215"/>
            <a:ext cx="87571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CA" sz="1600" b="1" dirty="0">
                <a:solidFill>
                  <a:srgbClr val="575757"/>
                </a:solidFill>
                <a:cs typeface="Arial"/>
              </a:rPr>
              <a:t>Le Ministère de la santé doit faire parvenir à </a:t>
            </a:r>
            <a:r>
              <a:rPr lang="fr-CA" sz="1600" b="1" dirty="0" smtClean="0">
                <a:solidFill>
                  <a:srgbClr val="575757"/>
                </a:solidFill>
                <a:cs typeface="Arial"/>
              </a:rPr>
              <a:t>l’UNICEF </a:t>
            </a:r>
            <a:r>
              <a:rPr lang="fr-CA" sz="1600" b="1" dirty="0">
                <a:solidFill>
                  <a:srgbClr val="575757"/>
                </a:solidFill>
                <a:cs typeface="Arial"/>
              </a:rPr>
              <a:t>les informations suivantes :</a:t>
            </a:r>
          </a:p>
        </p:txBody>
      </p:sp>
      <p:pic>
        <p:nvPicPr>
          <p:cNvPr id="46" name="Picture 4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-20320" y="1066800"/>
            <a:ext cx="3822700" cy="50800"/>
          </a:xfrm>
          <a:prstGeom prst="rect">
            <a:avLst/>
          </a:prstGeom>
        </p:spPr>
      </p:pic>
      <p:grpSp>
        <p:nvGrpSpPr>
          <p:cNvPr id="159" name="Group 158"/>
          <p:cNvGrpSpPr/>
          <p:nvPr>
            <p:custDataLst>
              <p:tags r:id="rId18"/>
            </p:custDataLst>
          </p:nvPr>
        </p:nvGrpSpPr>
        <p:grpSpPr>
          <a:xfrm>
            <a:off x="381000" y="3940920"/>
            <a:ext cx="6090232" cy="892552"/>
            <a:chOff x="788466" y="3463897"/>
            <a:chExt cx="6596082" cy="892552"/>
          </a:xfrm>
          <a:noFill/>
        </p:grpSpPr>
        <p:sp>
          <p:nvSpPr>
            <p:cNvPr id="121" name="Rectangle 120"/>
            <p:cNvSpPr/>
            <p:nvPr/>
          </p:nvSpPr>
          <p:spPr bwMode="auto">
            <a:xfrm>
              <a:off x="972174" y="3613088"/>
              <a:ext cx="6412374" cy="710489"/>
            </a:xfrm>
            <a:prstGeom prst="rect">
              <a:avLst/>
            </a:prstGeom>
            <a:grpFill/>
            <a:ln w="3175">
              <a:noFill/>
              <a:prstDash val="dashDot"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marL="133350" indent="-137160" algn="ctr" defTabSz="787400">
                <a:buClr>
                  <a:srgbClr val="204024"/>
                </a:buClr>
                <a:buSzPct val="125000"/>
                <a:buFont typeface="Arial" pitchFamily="34" charset="0"/>
                <a:buChar char="•"/>
              </a:pPr>
              <a:endParaRPr lang="en-GB" sz="1300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84606" y="3463897"/>
              <a:ext cx="5828241" cy="89255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fr-FR" sz="1300" dirty="0"/>
                <a:t>Identification des pièces de rechange à livrer et de </a:t>
              </a:r>
              <a:r>
                <a:rPr lang="fr-FR" sz="1300" dirty="0" smtClean="0"/>
                <a:t>l’endroit </a:t>
              </a:r>
              <a:r>
                <a:rPr lang="fr-FR" sz="1300" dirty="0"/>
                <a:t>où elles seront livrées ; le Ministère de la santé en sera le propriétaire et devra fournir un emplacement </a:t>
              </a:r>
              <a:r>
                <a:rPr lang="fr-FR" sz="1300" dirty="0" smtClean="0"/>
                <a:t>d’entreposage</a:t>
              </a:r>
              <a:r>
                <a:rPr lang="fr-FR" sz="1300" dirty="0"/>
                <a:t>. Les pièces de rechange ne seront livrées </a:t>
              </a:r>
              <a:r>
                <a:rPr lang="fr-FR" sz="1300" dirty="0" smtClean="0"/>
                <a:t>qu’à </a:t>
              </a:r>
              <a:r>
                <a:rPr lang="fr-FR" sz="1300" dirty="0"/>
                <a:t>un seul et même endroit</a:t>
              </a:r>
              <a:endParaRPr lang="en-GB" sz="1300" dirty="0"/>
            </a:p>
          </p:txBody>
        </p:sp>
        <p:sp>
          <p:nvSpPr>
            <p:cNvPr id="123" name="Oval 30"/>
            <p:cNvSpPr>
              <a:spLocks noChangeArrowheads="1"/>
            </p:cNvSpPr>
            <p:nvPr/>
          </p:nvSpPr>
          <p:spPr bwMode="auto">
            <a:xfrm>
              <a:off x="788466" y="3468741"/>
              <a:ext cx="396140" cy="360000"/>
            </a:xfrm>
            <a:prstGeom prst="ellipse">
              <a:avLst/>
            </a:prstGeom>
            <a:grpFill/>
            <a:ln w="19050" cmpd="sng">
              <a:solidFill>
                <a:srgbClr val="00589F"/>
              </a:solidFill>
              <a:round/>
              <a:headEnd/>
              <a:tailEnd/>
            </a:ln>
            <a:effectLst/>
          </p:spPr>
          <p:txBody>
            <a:bodyPr wrap="none" lIns="54000" tIns="54000" rIns="54000" bIns="54000" anchor="ctr"/>
            <a:lstStyle/>
            <a:p>
              <a:pPr algn="ctr" defTabSz="762000">
                <a:spcBef>
                  <a:spcPct val="50000"/>
                </a:spcBef>
              </a:pPr>
              <a:r>
                <a:rPr lang="en-GB" sz="1300" dirty="0">
                  <a:solidFill>
                    <a:srgbClr val="000000"/>
                  </a:solidFill>
                  <a:latin typeface="Arial"/>
                  <a:cs typeface="Arial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8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48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177818" y="914400"/>
            <a:ext cx="6680182" cy="5181600"/>
          </a:xfrm>
          <a:prstGeom prst="rect">
            <a:avLst/>
          </a:prstGeom>
          <a:noFill/>
          <a:ln w="6350">
            <a:solidFill>
              <a:srgbClr val="00589F"/>
            </a:solidFill>
            <a:headEnd/>
            <a:tailEnd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3276" tIns="46638" rIns="93276" bIns="46638" anchor="ctr">
            <a:noAutofit/>
          </a:bodyPr>
          <a:lstStyle/>
          <a:p>
            <a:pPr algn="l" rtl="0"/>
            <a:endParaRPr lang="en-US" sz="1400" kern="1200" dirty="0" err="1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AutoShape 2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3578" y="1871154"/>
            <a:ext cx="1869426" cy="1656000"/>
          </a:xfrm>
          <a:prstGeom prst="homePlate">
            <a:avLst>
              <a:gd name="adj" fmla="val 18201"/>
            </a:avLst>
          </a:prstGeom>
          <a:solidFill>
            <a:srgbClr val="00589F"/>
          </a:solidFill>
          <a:ln w="3175">
            <a:noFill/>
            <a:headEnd/>
            <a:tailEnd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wrap="square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É</a:t>
            </a:r>
            <a:r>
              <a:rPr lang="fr-FR" sz="1200" b="1" dirty="0" err="1">
                <a:solidFill>
                  <a:schemeClr val="bg1"/>
                </a:solidFill>
              </a:rPr>
              <a:t>valuer</a:t>
            </a:r>
            <a:r>
              <a:rPr lang="fr-FR" sz="1200" b="1" dirty="0">
                <a:solidFill>
                  <a:schemeClr val="bg1"/>
                </a:solidFill>
              </a:rPr>
              <a:t> les capacités des centres de santé et proposer un ECF adapté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2231016" y="4184302"/>
            <a:ext cx="4354946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204024"/>
              </a:buClr>
              <a:buFont typeface="Courier New"/>
              <a:buChar char="o"/>
            </a:pPr>
            <a:r>
              <a:rPr lang="fr-CA" sz="1400" dirty="0">
                <a:solidFill>
                  <a:srgbClr val="000000"/>
                </a:solidFill>
                <a:cs typeface="Arial"/>
              </a:rPr>
              <a:t>Identifier les établissements qui auraient besoin </a:t>
            </a:r>
            <a:r>
              <a:rPr lang="fr-CA" sz="1400" dirty="0" smtClean="0">
                <a:solidFill>
                  <a:srgbClr val="000000"/>
                </a:solidFill>
                <a:cs typeface="Arial"/>
              </a:rPr>
              <a:t>d’être </a:t>
            </a:r>
            <a:r>
              <a:rPr lang="fr-CA" sz="1400" dirty="0">
                <a:solidFill>
                  <a:srgbClr val="000000"/>
                </a:solidFill>
                <a:cs typeface="Arial"/>
              </a:rPr>
              <a:t>modernisés et </a:t>
            </a:r>
            <a:r>
              <a:rPr lang="fr-CA" sz="1400" b="1" dirty="0">
                <a:solidFill>
                  <a:srgbClr val="000000"/>
                </a:solidFill>
                <a:cs typeface="Arial"/>
              </a:rPr>
              <a:t>donner la priorité </a:t>
            </a:r>
            <a:r>
              <a:rPr lang="fr-CA" sz="1400" dirty="0">
                <a:solidFill>
                  <a:srgbClr val="000000"/>
                </a:solidFill>
                <a:cs typeface="Arial"/>
              </a:rPr>
              <a:t>à ceux qui sont prêts à recevoir </a:t>
            </a:r>
            <a:r>
              <a:rPr lang="fr-CA" sz="1400" dirty="0" smtClean="0">
                <a:solidFill>
                  <a:srgbClr val="000000"/>
                </a:solidFill>
                <a:cs typeface="Arial"/>
              </a:rPr>
              <a:t>l’ECF </a:t>
            </a:r>
            <a:r>
              <a:rPr lang="fr-CA" sz="1400" dirty="0">
                <a:solidFill>
                  <a:srgbClr val="000000"/>
                </a:solidFill>
                <a:cs typeface="Arial"/>
              </a:rPr>
              <a:t>pour la première année </a:t>
            </a:r>
            <a:endParaRPr lang="fr-CA" sz="1400" dirty="0" smtClean="0">
              <a:solidFill>
                <a:srgbClr val="000000"/>
              </a:solidFill>
              <a:cs typeface="Arial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204024"/>
              </a:buClr>
              <a:buFont typeface="Courier New"/>
              <a:buChar char="o"/>
            </a:pPr>
            <a:r>
              <a:rPr lang="fr-CA" sz="1400" dirty="0" smtClean="0">
                <a:solidFill>
                  <a:srgbClr val="000000"/>
                </a:solidFill>
                <a:cs typeface="Arial"/>
              </a:rPr>
              <a:t>Compiler </a:t>
            </a:r>
            <a:r>
              <a:rPr lang="fr-CA" sz="1400" dirty="0">
                <a:solidFill>
                  <a:srgbClr val="000000"/>
                </a:solidFill>
                <a:cs typeface="Arial"/>
              </a:rPr>
              <a:t>la liste finale des établissements de santé prêts à recevoir </a:t>
            </a:r>
            <a:r>
              <a:rPr lang="fr-CA" sz="1400" dirty="0" smtClean="0">
                <a:solidFill>
                  <a:srgbClr val="000000"/>
                </a:solidFill>
                <a:cs typeface="Arial"/>
              </a:rPr>
              <a:t>l’ECF                                                 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204024"/>
              </a:buClr>
              <a:buFont typeface="Courier New"/>
              <a:buChar char="o"/>
            </a:pPr>
            <a:r>
              <a:rPr lang="fr-CA" sz="1400" dirty="0" smtClean="0">
                <a:solidFill>
                  <a:srgbClr val="000000"/>
                </a:solidFill>
                <a:cs typeface="Arial"/>
              </a:rPr>
              <a:t>Soumettre </a:t>
            </a:r>
            <a:r>
              <a:rPr lang="fr-CA" sz="1400" dirty="0">
                <a:solidFill>
                  <a:srgbClr val="000000"/>
                </a:solidFill>
                <a:cs typeface="Arial"/>
              </a:rPr>
              <a:t>la liste définitive à </a:t>
            </a:r>
            <a:r>
              <a:rPr lang="fr-CA" sz="1400" dirty="0" smtClean="0">
                <a:solidFill>
                  <a:srgbClr val="000000"/>
                </a:solidFill>
                <a:cs typeface="Arial"/>
              </a:rPr>
              <a:t>l’UNICEF </a:t>
            </a:r>
            <a:r>
              <a:rPr lang="fr-CA" sz="1400" dirty="0">
                <a:solidFill>
                  <a:srgbClr val="000000"/>
                </a:solidFill>
                <a:cs typeface="Arial"/>
              </a:rPr>
              <a:t>en même temps que les renseignements demandés en Bi2</a:t>
            </a:r>
          </a:p>
        </p:txBody>
      </p:sp>
      <p:sp>
        <p:nvSpPr>
          <p:cNvPr id="8" name="AutoShape 2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279589" y="3934500"/>
            <a:ext cx="2057400" cy="1656000"/>
          </a:xfrm>
          <a:prstGeom prst="chevron">
            <a:avLst>
              <a:gd name="adj" fmla="val 14798"/>
            </a:avLst>
          </a:prstGeom>
          <a:solidFill>
            <a:srgbClr val="00589F"/>
          </a:solidFill>
          <a:ln w="3175">
            <a:noFill/>
            <a:headEnd/>
            <a:tailEnd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wrap="square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Finaliser la liste de distribution des ECF achetés aux établissements sélectionnés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>
            <p:custDataLst>
              <p:tags r:id="rId8"/>
            </p:custDataLst>
          </p:nvPr>
        </p:nvSpPr>
        <p:spPr>
          <a:xfrm>
            <a:off x="7315200" y="5358342"/>
            <a:ext cx="172106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(1) </a:t>
            </a:r>
            <a:r>
              <a:rPr lang="en-GB" sz="1000" b="1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Selon</a:t>
            </a:r>
            <a:r>
              <a:rPr lang="en-GB" sz="1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le pays</a:t>
            </a:r>
          </a:p>
        </p:txBody>
      </p:sp>
      <p:sp>
        <p:nvSpPr>
          <p:cNvPr id="3" name="TextBox 2"/>
          <p:cNvSpPr txBox="1"/>
          <p:nvPr>
            <p:custDataLst>
              <p:tags r:id="rId9"/>
            </p:custDataLst>
          </p:nvPr>
        </p:nvSpPr>
        <p:spPr>
          <a:xfrm>
            <a:off x="2362200" y="1728867"/>
            <a:ext cx="4267200" cy="235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204024"/>
              </a:buClr>
              <a:buFont typeface="Courier New"/>
              <a:buChar char="o"/>
            </a:pPr>
            <a:r>
              <a:rPr lang="fr-CA" sz="1400" dirty="0">
                <a:solidFill>
                  <a:srgbClr val="000000"/>
                </a:solidFill>
                <a:cs typeface="Arial"/>
              </a:rPr>
              <a:t>Procéder à </a:t>
            </a:r>
            <a:r>
              <a:rPr lang="fr-CA" sz="1400" dirty="0" smtClean="0">
                <a:solidFill>
                  <a:srgbClr val="000000"/>
                </a:solidFill>
                <a:cs typeface="Arial"/>
              </a:rPr>
              <a:t>l’évaluation </a:t>
            </a:r>
            <a:r>
              <a:rPr lang="fr-CA" sz="1400" dirty="0">
                <a:solidFill>
                  <a:srgbClr val="000000"/>
                </a:solidFill>
                <a:cs typeface="Arial"/>
              </a:rPr>
              <a:t>de </a:t>
            </a:r>
            <a:r>
              <a:rPr lang="fr-CA" sz="1400" dirty="0" smtClean="0">
                <a:solidFill>
                  <a:srgbClr val="000000"/>
                </a:solidFill>
                <a:cs typeface="Arial"/>
              </a:rPr>
              <a:t>l’établissement pour</a:t>
            </a:r>
          </a:p>
          <a:p>
            <a:pPr marL="742854" lvl="1" indent="-285750">
              <a:spcBef>
                <a:spcPts val="200"/>
              </a:spcBef>
              <a:spcAft>
                <a:spcPts val="200"/>
              </a:spcAft>
              <a:buClr>
                <a:srgbClr val="204024"/>
              </a:buClr>
              <a:buFont typeface="Arial" panose="020B0604020202020204" pitchFamily="34" charset="0"/>
              <a:buChar char="•"/>
            </a:pPr>
            <a:r>
              <a:rPr lang="fr-CA" sz="1400" dirty="0" smtClean="0">
                <a:solidFill>
                  <a:srgbClr val="000000"/>
                </a:solidFill>
                <a:cs typeface="Arial"/>
              </a:rPr>
              <a:t>Identifier </a:t>
            </a:r>
            <a:r>
              <a:rPr lang="fr-CA" sz="1400" dirty="0">
                <a:solidFill>
                  <a:srgbClr val="000000"/>
                </a:solidFill>
                <a:cs typeface="Arial"/>
              </a:rPr>
              <a:t>ceux qui peuvent recevoir les </a:t>
            </a:r>
            <a:r>
              <a:rPr lang="fr-CA" sz="1400" dirty="0" smtClean="0">
                <a:solidFill>
                  <a:srgbClr val="000000"/>
                </a:solidFill>
                <a:cs typeface="Arial"/>
              </a:rPr>
              <a:t>ECF</a:t>
            </a:r>
          </a:p>
          <a:p>
            <a:pPr marL="742854" lvl="1" indent="-285750">
              <a:spcBef>
                <a:spcPts val="200"/>
              </a:spcBef>
              <a:spcAft>
                <a:spcPts val="200"/>
              </a:spcAft>
              <a:buClr>
                <a:srgbClr val="204024"/>
              </a:buClr>
              <a:buFont typeface="Arial" panose="020B0604020202020204" pitchFamily="34" charset="0"/>
              <a:buChar char="•"/>
            </a:pPr>
            <a:r>
              <a:rPr lang="fr-CA" sz="1400" dirty="0" smtClean="0">
                <a:solidFill>
                  <a:srgbClr val="000000"/>
                </a:solidFill>
                <a:cs typeface="Arial"/>
              </a:rPr>
              <a:t>Déterminer </a:t>
            </a:r>
            <a:r>
              <a:rPr lang="fr-CA" sz="1400" dirty="0">
                <a:solidFill>
                  <a:srgbClr val="000000"/>
                </a:solidFill>
                <a:cs typeface="Arial"/>
              </a:rPr>
              <a:t>les besoins de modernisation des infrastructures ne pouvant pas recevoir les </a:t>
            </a:r>
            <a:r>
              <a:rPr lang="fr-CA" sz="1400" dirty="0" smtClean="0">
                <a:solidFill>
                  <a:srgbClr val="000000"/>
                </a:solidFill>
                <a:cs typeface="Arial"/>
              </a:rPr>
              <a:t>ECF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204024"/>
              </a:buClr>
              <a:buFont typeface="Courier New" panose="02070309020205020404" pitchFamily="49" charset="0"/>
              <a:buChar char="o"/>
            </a:pPr>
            <a:r>
              <a:rPr lang="fr-CA" sz="1400" dirty="0" smtClean="0">
                <a:solidFill>
                  <a:srgbClr val="000000"/>
                </a:solidFill>
                <a:cs typeface="Arial"/>
              </a:rPr>
              <a:t>Effectuer </a:t>
            </a:r>
            <a:r>
              <a:rPr lang="fr-CA" sz="1400" dirty="0">
                <a:solidFill>
                  <a:srgbClr val="000000"/>
                </a:solidFill>
                <a:cs typeface="Arial"/>
              </a:rPr>
              <a:t>les réparations nécessaires à temps, afin que </a:t>
            </a:r>
            <a:r>
              <a:rPr lang="fr-CA" sz="1400" dirty="0" smtClean="0">
                <a:solidFill>
                  <a:srgbClr val="000000"/>
                </a:solidFill>
                <a:cs typeface="Arial"/>
              </a:rPr>
              <a:t>l’établissement </a:t>
            </a:r>
            <a:r>
              <a:rPr lang="fr-CA" sz="1400" dirty="0">
                <a:solidFill>
                  <a:srgbClr val="000000"/>
                </a:solidFill>
                <a:cs typeface="Arial"/>
              </a:rPr>
              <a:t>puisse recevoir les </a:t>
            </a:r>
            <a:r>
              <a:rPr lang="fr-CA" sz="1400" dirty="0" smtClean="0">
                <a:solidFill>
                  <a:srgbClr val="000000"/>
                </a:solidFill>
                <a:cs typeface="Arial"/>
              </a:rPr>
              <a:t>ECF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204024"/>
              </a:buClr>
              <a:buFont typeface="Courier New" panose="02070309020205020404" pitchFamily="49" charset="0"/>
              <a:buChar char="o"/>
            </a:pPr>
            <a:r>
              <a:rPr lang="fr-CA" sz="1400" dirty="0" smtClean="0">
                <a:solidFill>
                  <a:srgbClr val="000000"/>
                </a:solidFill>
                <a:cs typeface="Arial"/>
              </a:rPr>
              <a:t>Hiérarchiser </a:t>
            </a:r>
            <a:r>
              <a:rPr lang="fr-CA" sz="1400" dirty="0">
                <a:solidFill>
                  <a:srgbClr val="000000"/>
                </a:solidFill>
                <a:cs typeface="Arial"/>
              </a:rPr>
              <a:t>à nouveau les établissements de la liste lorsque des réparations sont nécessaires sur certains sites</a:t>
            </a:r>
          </a:p>
        </p:txBody>
      </p:sp>
      <p:sp>
        <p:nvSpPr>
          <p:cNvPr id="21" name="Rectangle 20"/>
          <p:cNvSpPr/>
          <p:nvPr>
            <p:custDataLst>
              <p:tags r:id="rId10"/>
            </p:custDataLst>
          </p:nvPr>
        </p:nvSpPr>
        <p:spPr>
          <a:xfrm>
            <a:off x="35523" y="65852"/>
            <a:ext cx="479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b="1" dirty="0" smtClean="0">
                <a:solidFill>
                  <a:schemeClr val="bg1"/>
                </a:solidFill>
                <a:latin typeface="Arial Narrow"/>
                <a:ea typeface="ＭＳ Ｐゴシック"/>
                <a:cs typeface="Arial Narrow"/>
              </a:rPr>
              <a:t>Bi3</a:t>
            </a:r>
            <a:endParaRPr lang="en-ZA" b="1" dirty="0">
              <a:solidFill>
                <a:schemeClr val="bg1"/>
              </a:solidFill>
              <a:latin typeface="Arial Narrow"/>
              <a:ea typeface="ＭＳ Ｐゴシック"/>
              <a:cs typeface="Arial Narrow"/>
            </a:endParaRPr>
          </a:p>
        </p:txBody>
      </p:sp>
      <p:sp>
        <p:nvSpPr>
          <p:cNvPr id="22" name="Title 1"/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656588" y="106680"/>
            <a:ext cx="83128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1135" fontAlgn="base">
              <a:spcBef>
                <a:spcPct val="0"/>
              </a:spcBef>
              <a:spcAft>
                <a:spcPct val="0"/>
              </a:spcAft>
              <a:tabLst>
                <a:tab pos="368907" algn="l"/>
              </a:tabLst>
              <a:defRPr/>
            </a:pPr>
            <a:r>
              <a:rPr lang="fr-CA" sz="2000" b="1" dirty="0">
                <a:solidFill>
                  <a:schemeClr val="bg1"/>
                </a:solidFill>
                <a:latin typeface="Arial Narrow"/>
                <a:cs typeface="Arial Narrow"/>
              </a:rPr>
              <a:t>Confirmation de la disponibilité du site : les différentes étapes</a:t>
            </a:r>
            <a:endParaRPr lang="en-US" sz="2000" b="1" kern="12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24" name="Rectangle 3"/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539410" y="1079863"/>
            <a:ext cx="3203506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lvl="0" algn="l" defTabSz="895350" eaLnBrk="1" hangingPunct="1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algn="l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algn="l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algn="l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algn="l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9966"/>
              </a:buClr>
            </a:pPr>
            <a:r>
              <a:rPr lang="en-US" sz="1800" b="1" dirty="0" err="1" smtClean="0">
                <a:solidFill>
                  <a:srgbClr val="575757"/>
                </a:solidFill>
                <a:latin typeface="Arial"/>
                <a:ea typeface="ＭＳ Ｐゴシック"/>
                <a:cs typeface="Arial"/>
              </a:rPr>
              <a:t>Étapes</a:t>
            </a:r>
            <a:endParaRPr lang="en-US" sz="1800" b="1" dirty="0">
              <a:solidFill>
                <a:srgbClr val="575757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25" name="Rectangle 3"/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2362200" y="1079863"/>
            <a:ext cx="1116000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lvl="0" algn="l" defTabSz="895350" eaLnBrk="1" hangingPunct="1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algn="l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algn="l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algn="l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algn="l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9966"/>
              </a:buClr>
            </a:pPr>
            <a:r>
              <a:rPr lang="en-US" sz="1800" b="1" dirty="0" err="1" smtClean="0">
                <a:solidFill>
                  <a:srgbClr val="575757"/>
                </a:solidFill>
                <a:ea typeface="ＭＳ Ｐゴシック"/>
                <a:cs typeface="Arial"/>
              </a:rPr>
              <a:t>Activités</a:t>
            </a:r>
            <a:endParaRPr lang="en-US" sz="1800" b="1" dirty="0">
              <a:solidFill>
                <a:srgbClr val="575757"/>
              </a:solidFill>
              <a:ea typeface="ＭＳ Ｐゴシック"/>
              <a:cs typeface="Arial"/>
            </a:endParaRPr>
          </a:p>
        </p:txBody>
      </p:sp>
      <p:sp>
        <p:nvSpPr>
          <p:cNvPr id="33" name="Rectangle 3"/>
          <p:cNvSpPr txBox="1"/>
          <p:nvPr>
            <p:custDataLst>
              <p:tags r:id="rId14"/>
            </p:custDataLst>
          </p:nvPr>
        </p:nvSpPr>
        <p:spPr bwMode="gray">
          <a:xfrm>
            <a:off x="7083909" y="636948"/>
            <a:ext cx="1882800" cy="4588470"/>
          </a:xfrm>
          <a:prstGeom prst="rect">
            <a:avLst/>
          </a:prstGeom>
          <a:solidFill>
            <a:srgbClr val="00589F">
              <a:alpha val="23000"/>
            </a:srgbClr>
          </a:solidFill>
          <a:ln w="12700" algn="ctr">
            <a:noFill/>
            <a:round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fontAlgn="base">
              <a:spcBef>
                <a:spcPts val="200"/>
              </a:spcBef>
              <a:spcAft>
                <a:spcPts val="200"/>
              </a:spcAft>
              <a:defRPr sz="1400" b="0" u="none">
                <a:solidFill>
                  <a:srgbClr val="FFFFFF"/>
                </a:solidFill>
                <a:ea typeface="MS PGothic" pitchFamily="34" charset="-128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indent="-1730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1800" b="1" dirty="0" err="1">
                <a:solidFill>
                  <a:schemeClr val="tx1"/>
                </a:solidFill>
                <a:cs typeface="Arial"/>
              </a:rPr>
              <a:t>Évaluation</a:t>
            </a:r>
            <a:r>
              <a:rPr lang="en-US" sz="1800" b="1" dirty="0">
                <a:solidFill>
                  <a:schemeClr val="tx1"/>
                </a:solidFill>
                <a:cs typeface="Arial"/>
              </a:rPr>
              <a:t> du </a:t>
            </a:r>
            <a:r>
              <a:rPr lang="en-US" sz="1800" b="1" dirty="0" smtClean="0">
                <a:solidFill>
                  <a:schemeClr val="tx1"/>
                </a:solidFill>
                <a:cs typeface="Arial"/>
              </a:rPr>
              <a:t>site</a:t>
            </a:r>
          </a:p>
          <a:p>
            <a:pPr indent="-1730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fr-CA" sz="1200" dirty="0" smtClean="0">
                <a:solidFill>
                  <a:schemeClr val="tx1"/>
                </a:solidFill>
                <a:cs typeface="Arial"/>
              </a:rPr>
              <a:t>La </a:t>
            </a:r>
            <a:r>
              <a:rPr lang="fr-CA" sz="1200" dirty="0">
                <a:solidFill>
                  <a:schemeClr val="tx1"/>
                </a:solidFill>
                <a:cs typeface="Arial"/>
              </a:rPr>
              <a:t>liste de contrôle comprend des informations de base </a:t>
            </a:r>
            <a:r>
              <a:rPr lang="fr-CA" sz="1200" dirty="0" smtClean="0">
                <a:solidFill>
                  <a:schemeClr val="tx1"/>
                </a:solidFill>
                <a:cs typeface="Arial"/>
              </a:rPr>
              <a:t>:</a:t>
            </a:r>
          </a:p>
          <a:p>
            <a:pPr indent="-1730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fr-CA" sz="1200" dirty="0" smtClean="0">
                <a:solidFill>
                  <a:schemeClr val="tx1"/>
                </a:solidFill>
                <a:cs typeface="Arial"/>
              </a:rPr>
              <a:t>État </a:t>
            </a:r>
            <a:r>
              <a:rPr lang="fr-CA" sz="1200" dirty="0">
                <a:solidFill>
                  <a:schemeClr val="tx1"/>
                </a:solidFill>
                <a:cs typeface="Arial"/>
              </a:rPr>
              <a:t>de la </a:t>
            </a:r>
            <a:r>
              <a:rPr lang="fr-CA" sz="1200" dirty="0" smtClean="0">
                <a:solidFill>
                  <a:schemeClr val="tx1"/>
                </a:solidFill>
                <a:cs typeface="Arial"/>
              </a:rPr>
              <a:t>toiture</a:t>
            </a:r>
          </a:p>
          <a:p>
            <a:pPr indent="-1730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fr-CA" sz="1200" dirty="0">
                <a:solidFill>
                  <a:schemeClr val="tx1"/>
                </a:solidFill>
                <a:cs typeface="Arial"/>
              </a:rPr>
              <a:t>S</a:t>
            </a:r>
            <a:r>
              <a:rPr lang="fr-CA" sz="1200" dirty="0" smtClean="0">
                <a:solidFill>
                  <a:schemeClr val="tx1"/>
                </a:solidFill>
                <a:cs typeface="Arial"/>
              </a:rPr>
              <a:t>écurité </a:t>
            </a:r>
            <a:r>
              <a:rPr lang="fr-CA" sz="1200" dirty="0">
                <a:solidFill>
                  <a:schemeClr val="tx1"/>
                </a:solidFill>
                <a:cs typeface="Arial"/>
              </a:rPr>
              <a:t>(dispositif antieffraction et agent de sécurité) - le cas </a:t>
            </a:r>
            <a:r>
              <a:rPr lang="fr-CA" sz="1200" dirty="0" smtClean="0">
                <a:solidFill>
                  <a:schemeClr val="tx1"/>
                </a:solidFill>
                <a:cs typeface="Arial"/>
              </a:rPr>
              <a:t>é</a:t>
            </a:r>
            <a:r>
              <a:rPr lang="en-GB" sz="1200" dirty="0" err="1" smtClean="0">
                <a:solidFill>
                  <a:schemeClr val="tx1"/>
                </a:solidFill>
              </a:rPr>
              <a:t>chéant</a:t>
            </a:r>
            <a:r>
              <a:rPr lang="en-GB" sz="1200" dirty="0" smtClean="0">
                <a:solidFill>
                  <a:schemeClr val="tx1"/>
                </a:solidFill>
              </a:rPr>
              <a:t>(1)</a:t>
            </a:r>
            <a:endParaRPr lang="fr-CA" sz="1200" dirty="0" smtClean="0">
              <a:solidFill>
                <a:schemeClr val="tx1"/>
              </a:solidFill>
              <a:cs typeface="Arial"/>
            </a:endParaRPr>
          </a:p>
          <a:p>
            <a:pPr indent="-1730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fr-CA" sz="1200" dirty="0">
                <a:solidFill>
                  <a:schemeClr val="tx1"/>
                </a:solidFill>
                <a:cs typeface="Arial"/>
              </a:rPr>
              <a:t>C</a:t>
            </a:r>
            <a:r>
              <a:rPr lang="fr-CA" sz="1200" dirty="0" smtClean="0">
                <a:solidFill>
                  <a:schemeClr val="tx1"/>
                </a:solidFill>
                <a:cs typeface="Arial"/>
              </a:rPr>
              <a:t>oordonnées </a:t>
            </a:r>
            <a:r>
              <a:rPr lang="fr-CA" sz="1200" dirty="0">
                <a:solidFill>
                  <a:schemeClr val="tx1"/>
                </a:solidFill>
                <a:cs typeface="Arial"/>
              </a:rPr>
              <a:t>GPS de </a:t>
            </a:r>
            <a:r>
              <a:rPr lang="fr-CA" sz="1200" dirty="0" smtClean="0">
                <a:solidFill>
                  <a:schemeClr val="tx1"/>
                </a:solidFill>
                <a:cs typeface="Arial"/>
              </a:rPr>
              <a:t>l’établissement </a:t>
            </a:r>
            <a:r>
              <a:rPr lang="fr-CA" sz="1200" dirty="0">
                <a:solidFill>
                  <a:schemeClr val="tx1"/>
                </a:solidFill>
                <a:cs typeface="Arial"/>
              </a:rPr>
              <a:t>(</a:t>
            </a:r>
            <a:r>
              <a:rPr lang="fr-CA" sz="1200" dirty="0" smtClean="0">
                <a:solidFill>
                  <a:schemeClr val="tx1"/>
                </a:solidFill>
                <a:cs typeface="Arial"/>
              </a:rPr>
              <a:t>facultatif)</a:t>
            </a:r>
          </a:p>
          <a:p>
            <a:pPr indent="-173038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fr-CA" sz="1200" dirty="0">
                <a:solidFill>
                  <a:schemeClr val="tx1"/>
                </a:solidFill>
                <a:cs typeface="Arial"/>
              </a:rPr>
              <a:t>N</a:t>
            </a:r>
            <a:r>
              <a:rPr lang="fr-CA" sz="1200" dirty="0" smtClean="0">
                <a:solidFill>
                  <a:schemeClr val="tx1"/>
                </a:solidFill>
                <a:cs typeface="Arial"/>
              </a:rPr>
              <a:t>om </a:t>
            </a:r>
            <a:r>
              <a:rPr lang="fr-CA" sz="1200" dirty="0">
                <a:solidFill>
                  <a:schemeClr val="tx1"/>
                </a:solidFill>
                <a:cs typeface="Arial"/>
              </a:rPr>
              <a:t>et numéro de téléphone de la personne-ressource de </a:t>
            </a:r>
            <a:r>
              <a:rPr lang="fr-CA" sz="1200" dirty="0" smtClean="0">
                <a:solidFill>
                  <a:schemeClr val="tx1"/>
                </a:solidFill>
                <a:cs typeface="Arial"/>
              </a:rPr>
              <a:t>l’établissement </a:t>
            </a:r>
            <a:r>
              <a:rPr lang="fr-CA" sz="1200" dirty="0">
                <a:solidFill>
                  <a:schemeClr val="tx1"/>
                </a:solidFill>
                <a:cs typeface="Arial"/>
              </a:rPr>
              <a:t>autorisée à signer le bon de réception de </a:t>
            </a:r>
            <a:r>
              <a:rPr lang="fr-CA" sz="1200" dirty="0" smtClean="0">
                <a:solidFill>
                  <a:schemeClr val="tx1"/>
                </a:solidFill>
                <a:cs typeface="Arial"/>
              </a:rPr>
              <a:t>l’ECF</a:t>
            </a:r>
            <a:endParaRPr lang="fr-CA" sz="12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16" name="Picture 15"/>
          <p:cNvPicPr>
            <a:picLocks/>
          </p:cNvPicPr>
          <p:nvPr>
            <p:custDataLst>
              <p:tags r:id="rId1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57200" y="1447800"/>
            <a:ext cx="6126480" cy="5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637" name="think-cell Slide" r:id="rId24" imgW="360" imgH="360" progId="TCLayout.ActiveDocument.1">
                  <p:embed/>
                </p:oleObj>
              </mc:Choice>
              <mc:Fallback>
                <p:oleObj name="think-cell Slide" r:id="rId2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" name="dtable170554751157760 10 40 127 202 9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792008" y="1219200"/>
            <a:ext cx="5970992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100"/>
              </a:spcBef>
              <a:spcAft>
                <a:spcPts val="200"/>
              </a:spcAft>
              <a:buClrTx/>
              <a:buSzPct val="100000"/>
              <a:buFont typeface="Courier New"/>
              <a:buChar char="o"/>
            </a:pPr>
            <a:r>
              <a:rPr lang="fr-CA" sz="1200" dirty="0">
                <a:solidFill>
                  <a:srgbClr val="E0EDFD">
                    <a:lumMod val="10000"/>
                  </a:srgbClr>
                </a:solidFill>
                <a:cs typeface="Arial"/>
              </a:rPr>
              <a:t>Agent(s) du Ministère de la santé assigné(s) et autorisé(s) à prendre des décisions concernant les changements apportés à la liste des sites </a:t>
            </a:r>
            <a:r>
              <a:rPr lang="fr-CA" sz="1200" dirty="0" smtClean="0">
                <a:solidFill>
                  <a:srgbClr val="E0EDFD">
                    <a:lumMod val="10000"/>
                  </a:srgbClr>
                </a:solidFill>
                <a:cs typeface="Arial"/>
              </a:rPr>
              <a:t>d’emplacement</a:t>
            </a:r>
          </a:p>
          <a:p>
            <a:pPr lvl="1">
              <a:spcBef>
                <a:spcPts val="100"/>
              </a:spcBef>
              <a:spcAft>
                <a:spcPts val="200"/>
              </a:spcAft>
              <a:buClrTx/>
              <a:buSzPct val="100000"/>
              <a:buFont typeface="Courier New"/>
              <a:buChar char="o"/>
            </a:pPr>
            <a:r>
              <a:rPr lang="fr-CA" sz="1200" dirty="0" smtClean="0">
                <a:solidFill>
                  <a:srgbClr val="E0EDFD">
                    <a:lumMod val="10000"/>
                  </a:srgbClr>
                </a:solidFill>
                <a:cs typeface="Arial"/>
              </a:rPr>
              <a:t>Le(s</a:t>
            </a:r>
            <a:r>
              <a:rPr lang="fr-CA" sz="1200" dirty="0">
                <a:solidFill>
                  <a:srgbClr val="E0EDFD">
                    <a:lumMod val="10000"/>
                  </a:srgbClr>
                </a:solidFill>
                <a:cs typeface="Arial"/>
              </a:rPr>
              <a:t>) responsable(s) de la correction des écarts </a:t>
            </a:r>
            <a:r>
              <a:rPr lang="fr-CA" sz="1200" dirty="0" err="1">
                <a:solidFill>
                  <a:srgbClr val="E0EDFD">
                    <a:lumMod val="10000"/>
                  </a:srgbClr>
                </a:solidFill>
                <a:cs typeface="Arial"/>
              </a:rPr>
              <a:t>doi</a:t>
            </a:r>
            <a:r>
              <a:rPr lang="fr-CA" sz="1200" dirty="0">
                <a:solidFill>
                  <a:srgbClr val="E0EDFD">
                    <a:lumMod val="10000"/>
                  </a:srgbClr>
                </a:solidFill>
                <a:cs typeface="Arial"/>
              </a:rPr>
              <a:t>(</a:t>
            </a:r>
            <a:r>
              <a:rPr lang="fr-CA" sz="1200" dirty="0" err="1">
                <a:solidFill>
                  <a:srgbClr val="E0EDFD">
                    <a:lumMod val="10000"/>
                  </a:srgbClr>
                </a:solidFill>
                <a:cs typeface="Arial"/>
              </a:rPr>
              <a:t>ven</a:t>
            </a:r>
            <a:r>
              <a:rPr lang="fr-CA" sz="1200" dirty="0">
                <a:solidFill>
                  <a:srgbClr val="E0EDFD">
                    <a:lumMod val="10000"/>
                  </a:srgbClr>
                </a:solidFill>
                <a:cs typeface="Arial"/>
              </a:rPr>
              <a:t>)t être disponibles tout au long de la mise en </a:t>
            </a:r>
            <a:r>
              <a:rPr lang="fr-CA" sz="1200" dirty="0" smtClean="0">
                <a:solidFill>
                  <a:srgbClr val="E0EDFD">
                    <a:lumMod val="10000"/>
                  </a:srgbClr>
                </a:solidFill>
                <a:cs typeface="Arial"/>
              </a:rPr>
              <a:t>œuvre</a:t>
            </a:r>
          </a:p>
          <a:p>
            <a:pPr lvl="1">
              <a:spcBef>
                <a:spcPts val="100"/>
              </a:spcBef>
              <a:spcAft>
                <a:spcPts val="200"/>
              </a:spcAft>
              <a:buClrTx/>
              <a:buSzPct val="100000"/>
              <a:buFont typeface="Courier New"/>
              <a:buChar char="o"/>
            </a:pPr>
            <a:r>
              <a:rPr lang="fr-CA" sz="1200" dirty="0" smtClean="0">
                <a:solidFill>
                  <a:srgbClr val="E0EDFD">
                    <a:lumMod val="10000"/>
                  </a:srgbClr>
                </a:solidFill>
                <a:cs typeface="Arial"/>
              </a:rPr>
              <a:t>Le(s</a:t>
            </a:r>
            <a:r>
              <a:rPr lang="fr-CA" sz="1200" dirty="0">
                <a:solidFill>
                  <a:srgbClr val="E0EDFD">
                    <a:lumMod val="10000"/>
                  </a:srgbClr>
                </a:solidFill>
                <a:cs typeface="Arial"/>
              </a:rPr>
              <a:t>) responsable(s) des écarts </a:t>
            </a:r>
            <a:r>
              <a:rPr lang="fr-CA" sz="1200" dirty="0" err="1">
                <a:solidFill>
                  <a:srgbClr val="E0EDFD">
                    <a:lumMod val="10000"/>
                  </a:srgbClr>
                </a:solidFill>
                <a:cs typeface="Arial"/>
              </a:rPr>
              <a:t>doi</a:t>
            </a:r>
            <a:r>
              <a:rPr lang="fr-CA" sz="1200" dirty="0">
                <a:solidFill>
                  <a:srgbClr val="E0EDFD">
                    <a:lumMod val="10000"/>
                  </a:srgbClr>
                </a:solidFill>
                <a:cs typeface="Arial"/>
              </a:rPr>
              <a:t>(</a:t>
            </a:r>
            <a:r>
              <a:rPr lang="fr-CA" sz="1200" dirty="0" err="1">
                <a:solidFill>
                  <a:srgbClr val="E0EDFD">
                    <a:lumMod val="10000"/>
                  </a:srgbClr>
                </a:solidFill>
                <a:cs typeface="Arial"/>
              </a:rPr>
              <a:t>ven</a:t>
            </a:r>
            <a:r>
              <a:rPr lang="fr-CA" sz="1200" dirty="0">
                <a:solidFill>
                  <a:srgbClr val="E0EDFD">
                    <a:lumMod val="10000"/>
                  </a:srgbClr>
                </a:solidFill>
                <a:cs typeface="Arial"/>
              </a:rPr>
              <a:t>)t prendre des décisions dès que des écarts sont identifiés</a:t>
            </a:r>
          </a:p>
        </p:txBody>
      </p:sp>
      <p:sp>
        <p:nvSpPr>
          <p:cNvPr id="392" name="dtable170554751157760 10 40 100 202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639522" y="715945"/>
            <a:ext cx="6096086" cy="21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400"/>
              </a:spcBef>
              <a:spcAft>
                <a:spcPts val="300"/>
              </a:spcAft>
              <a:buClr>
                <a:srgbClr val="339966"/>
              </a:buClr>
            </a:pPr>
            <a:r>
              <a:rPr lang="fr-FR" sz="1300" b="1" dirty="0">
                <a:solidFill>
                  <a:srgbClr val="E0EDFD">
                    <a:lumMod val="10000"/>
                  </a:srgbClr>
                </a:solidFill>
              </a:rPr>
              <a:t>Éléments à prendre en compte lors de </a:t>
            </a:r>
            <a:r>
              <a:rPr lang="fr-FR" sz="1300" b="1" dirty="0" smtClean="0"/>
              <a:t>l’élaboration d’un </a:t>
            </a:r>
            <a:r>
              <a:rPr lang="fr-FR" sz="1300" b="1" dirty="0"/>
              <a:t>protocole de déviation</a:t>
            </a:r>
            <a:endParaRPr lang="en-GB" sz="1300" i="1" dirty="0"/>
          </a:p>
        </p:txBody>
      </p:sp>
      <p:sp>
        <p:nvSpPr>
          <p:cNvPr id="415" name="dtable170554751157760 10 40 127 202 9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792008" y="5039360"/>
            <a:ext cx="5884607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100"/>
              </a:spcBef>
              <a:spcAft>
                <a:spcPts val="200"/>
              </a:spcAft>
              <a:buClrTx/>
              <a:buSzPct val="100000"/>
              <a:buFont typeface="Courier New"/>
              <a:buChar char="o"/>
            </a:pPr>
            <a:r>
              <a:rPr lang="fr-CA" sz="1200" dirty="0">
                <a:solidFill>
                  <a:srgbClr val="E0EDFD">
                    <a:lumMod val="10000"/>
                  </a:srgbClr>
                </a:solidFill>
                <a:cs typeface="Arial"/>
              </a:rPr>
              <a:t>Tous les coûts de déviation relèvent de la responsabilité du Ministère de la santé et sont couverts par ce dernier</a:t>
            </a:r>
          </a:p>
          <a:p>
            <a:pPr lvl="1">
              <a:spcBef>
                <a:spcPts val="100"/>
              </a:spcBef>
              <a:spcAft>
                <a:spcPts val="200"/>
              </a:spcAft>
              <a:buClrTx/>
              <a:buSzPct val="100000"/>
              <a:buFont typeface="Courier New"/>
              <a:buChar char="o"/>
            </a:pPr>
            <a:r>
              <a:rPr lang="fr-CA" sz="1200" dirty="0">
                <a:solidFill>
                  <a:srgbClr val="E0EDFD">
                    <a:lumMod val="10000"/>
                  </a:srgbClr>
                </a:solidFill>
                <a:cs typeface="Arial"/>
              </a:rPr>
              <a:t>Il est important de </a:t>
            </a:r>
            <a:r>
              <a:rPr lang="fr-CA" sz="1200" dirty="0" smtClean="0">
                <a:solidFill>
                  <a:srgbClr val="E0EDFD">
                    <a:lumMod val="10000"/>
                  </a:srgbClr>
                </a:solidFill>
                <a:cs typeface="Arial"/>
              </a:rPr>
              <a:t>s’assurer </a:t>
            </a:r>
            <a:r>
              <a:rPr lang="fr-CA" sz="1200" dirty="0">
                <a:solidFill>
                  <a:srgbClr val="E0EDFD">
                    <a:lumMod val="10000"/>
                  </a:srgbClr>
                </a:solidFill>
                <a:cs typeface="Arial"/>
              </a:rPr>
              <a:t>que le site a bien été « préparé » pour minimiser les écarts et les </a:t>
            </a:r>
            <a:r>
              <a:rPr lang="fr-CA" sz="1200" dirty="0" smtClean="0">
                <a:solidFill>
                  <a:srgbClr val="E0EDFD">
                    <a:lumMod val="10000"/>
                  </a:srgbClr>
                </a:solidFill>
                <a:cs typeface="Arial"/>
              </a:rPr>
              <a:t>coûts</a:t>
            </a:r>
          </a:p>
          <a:p>
            <a:pPr lvl="1">
              <a:spcBef>
                <a:spcPts val="100"/>
              </a:spcBef>
              <a:spcAft>
                <a:spcPts val="200"/>
              </a:spcAft>
              <a:buClrTx/>
              <a:buSzPct val="100000"/>
              <a:buFont typeface="Courier New"/>
              <a:buChar char="o"/>
            </a:pPr>
            <a:r>
              <a:rPr lang="fr-CA" sz="1200" dirty="0" smtClean="0">
                <a:solidFill>
                  <a:srgbClr val="E0EDFD">
                    <a:lumMod val="10000"/>
                  </a:srgbClr>
                </a:solidFill>
                <a:cs typeface="Arial"/>
              </a:rPr>
              <a:t>L’UNICEF </a:t>
            </a:r>
            <a:r>
              <a:rPr lang="fr-CA" sz="1200" dirty="0">
                <a:solidFill>
                  <a:srgbClr val="E0EDFD">
                    <a:lumMod val="10000"/>
                  </a:srgbClr>
                </a:solidFill>
                <a:cs typeface="Arial"/>
              </a:rPr>
              <a:t>utilisera les fonds publics pour rembourser au fournisseur les coûts de déviation</a:t>
            </a:r>
          </a:p>
        </p:txBody>
      </p:sp>
      <p:sp>
        <p:nvSpPr>
          <p:cNvPr id="40" name="dtable170554751157760 10 40 127 202 9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792008" y="2606040"/>
            <a:ext cx="5970992" cy="96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100"/>
              </a:spcBef>
              <a:spcAft>
                <a:spcPts val="200"/>
              </a:spcAft>
              <a:buClrTx/>
              <a:buSzPct val="100000"/>
              <a:buFont typeface="Courier New"/>
              <a:buChar char="o"/>
            </a:pPr>
            <a:r>
              <a:rPr lang="fr-CA" sz="1200" dirty="0">
                <a:solidFill>
                  <a:srgbClr val="E0EDFD">
                    <a:lumMod val="10000"/>
                  </a:srgbClr>
                </a:solidFill>
                <a:cs typeface="Arial"/>
              </a:rPr>
              <a:t>Le(s) responsable(s) des écarts </a:t>
            </a:r>
            <a:r>
              <a:rPr lang="fr-CA" sz="1200" dirty="0" err="1">
                <a:solidFill>
                  <a:srgbClr val="E0EDFD">
                    <a:lumMod val="10000"/>
                  </a:srgbClr>
                </a:solidFill>
                <a:cs typeface="Arial"/>
              </a:rPr>
              <a:t>doi</a:t>
            </a:r>
            <a:r>
              <a:rPr lang="fr-CA" sz="1200" dirty="0">
                <a:solidFill>
                  <a:srgbClr val="E0EDFD">
                    <a:lumMod val="10000"/>
                  </a:srgbClr>
                </a:solidFill>
                <a:cs typeface="Arial"/>
              </a:rPr>
              <a:t>(</a:t>
            </a:r>
            <a:r>
              <a:rPr lang="fr-CA" sz="1200" dirty="0" err="1">
                <a:solidFill>
                  <a:srgbClr val="E0EDFD">
                    <a:lumMod val="10000"/>
                  </a:srgbClr>
                </a:solidFill>
                <a:cs typeface="Arial"/>
              </a:rPr>
              <a:t>ven</a:t>
            </a:r>
            <a:r>
              <a:rPr lang="fr-CA" sz="1200" dirty="0">
                <a:solidFill>
                  <a:srgbClr val="E0EDFD">
                    <a:lumMod val="10000"/>
                  </a:srgbClr>
                </a:solidFill>
                <a:cs typeface="Arial"/>
              </a:rPr>
              <a:t>)t être disponible(s) pendant les heures de service et inscrire leurs coordonnées dans le protocole de </a:t>
            </a:r>
            <a:r>
              <a:rPr lang="fr-CA" sz="1200" dirty="0" smtClean="0">
                <a:solidFill>
                  <a:srgbClr val="E0EDFD">
                    <a:lumMod val="10000"/>
                  </a:srgbClr>
                </a:solidFill>
                <a:cs typeface="Arial"/>
              </a:rPr>
              <a:t>déviation</a:t>
            </a:r>
          </a:p>
          <a:p>
            <a:pPr lvl="1">
              <a:spcBef>
                <a:spcPts val="100"/>
              </a:spcBef>
              <a:spcAft>
                <a:spcPts val="200"/>
              </a:spcAft>
              <a:buClrTx/>
              <a:buSzPct val="100000"/>
              <a:buFont typeface="Courier New"/>
              <a:buChar char="o"/>
            </a:pPr>
            <a:r>
              <a:rPr lang="fr-CA" sz="1200" dirty="0" smtClean="0">
                <a:solidFill>
                  <a:srgbClr val="E0EDFD">
                    <a:lumMod val="10000"/>
                  </a:srgbClr>
                </a:solidFill>
                <a:cs typeface="Arial"/>
              </a:rPr>
              <a:t>L’UNICEF </a:t>
            </a:r>
            <a:r>
              <a:rPr lang="fr-CA" sz="1200" dirty="0">
                <a:solidFill>
                  <a:srgbClr val="E0EDFD">
                    <a:lumMod val="10000"/>
                  </a:srgbClr>
                </a:solidFill>
                <a:cs typeface="Arial"/>
              </a:rPr>
              <a:t>enregistrera tous les écarts identifiés et devra être informé de toute décision visant à modifier la liste des sites </a:t>
            </a:r>
            <a:r>
              <a:rPr lang="fr-CA" sz="1200" dirty="0" smtClean="0">
                <a:solidFill>
                  <a:srgbClr val="E0EDFD">
                    <a:lumMod val="10000"/>
                  </a:srgbClr>
                </a:solidFill>
                <a:cs typeface="Arial"/>
              </a:rPr>
              <a:t>d’emplacement </a:t>
            </a:r>
            <a:r>
              <a:rPr lang="fr-CA" sz="1200" dirty="0">
                <a:solidFill>
                  <a:srgbClr val="E0EDFD">
                    <a:lumMod val="10000"/>
                  </a:srgbClr>
                </a:solidFill>
                <a:cs typeface="Arial"/>
              </a:rPr>
              <a:t>dans les 24 heures suivant un changement</a:t>
            </a:r>
          </a:p>
        </p:txBody>
      </p:sp>
      <p:sp>
        <p:nvSpPr>
          <p:cNvPr id="36" name="dtable170554751157760 10 40 127 202 9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2792008" y="3691860"/>
            <a:ext cx="6047192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100"/>
              </a:spcBef>
              <a:spcAft>
                <a:spcPts val="200"/>
              </a:spcAft>
              <a:buClrTx/>
              <a:buSzPct val="100000"/>
              <a:buFont typeface="Courier New"/>
              <a:buChar char="o"/>
            </a:pPr>
            <a:r>
              <a:rPr lang="fr-CA" sz="1200" dirty="0">
                <a:solidFill>
                  <a:srgbClr val="E0EDFD">
                    <a:lumMod val="10000"/>
                  </a:srgbClr>
                </a:solidFill>
                <a:cs typeface="Arial"/>
              </a:rPr>
              <a:t>Dresser la liste des éventuels goulets </a:t>
            </a:r>
            <a:r>
              <a:rPr lang="fr-CA" sz="1200" dirty="0" smtClean="0">
                <a:solidFill>
                  <a:srgbClr val="E0EDFD">
                    <a:lumMod val="10000"/>
                  </a:srgbClr>
                </a:solidFill>
                <a:cs typeface="Arial"/>
              </a:rPr>
              <a:t>d’étranglement/risques </a:t>
            </a:r>
            <a:r>
              <a:rPr lang="fr-CA" sz="1200" dirty="0">
                <a:solidFill>
                  <a:srgbClr val="E0EDFD">
                    <a:lumMod val="10000"/>
                  </a:srgbClr>
                </a:solidFill>
                <a:cs typeface="Arial"/>
              </a:rPr>
              <a:t>pouvant affecter la livraison et </a:t>
            </a:r>
            <a:r>
              <a:rPr lang="fr-CA" sz="1200" dirty="0" smtClean="0">
                <a:solidFill>
                  <a:srgbClr val="E0EDFD">
                    <a:lumMod val="10000"/>
                  </a:srgbClr>
                </a:solidFill>
                <a:cs typeface="Arial"/>
              </a:rPr>
              <a:t>l’installation </a:t>
            </a:r>
            <a:r>
              <a:rPr lang="fr-CA" sz="1200" dirty="0">
                <a:solidFill>
                  <a:srgbClr val="E0EDFD">
                    <a:lumMod val="10000"/>
                  </a:srgbClr>
                </a:solidFill>
                <a:cs typeface="Arial"/>
              </a:rPr>
              <a:t>des équipements </a:t>
            </a:r>
          </a:p>
          <a:p>
            <a:pPr lvl="1">
              <a:spcBef>
                <a:spcPts val="100"/>
              </a:spcBef>
              <a:spcAft>
                <a:spcPts val="200"/>
              </a:spcAft>
              <a:buClrTx/>
              <a:buSzPct val="100000"/>
              <a:buFont typeface="Courier New"/>
              <a:buChar char="o"/>
            </a:pPr>
            <a:r>
              <a:rPr lang="fr-CA" sz="1200" dirty="0">
                <a:solidFill>
                  <a:srgbClr val="E0EDFD">
                    <a:lumMod val="10000"/>
                  </a:srgbClr>
                </a:solidFill>
                <a:cs typeface="Arial"/>
              </a:rPr>
              <a:t>Préparer des mesures </a:t>
            </a:r>
            <a:r>
              <a:rPr lang="fr-CA" sz="1200" dirty="0" smtClean="0">
                <a:solidFill>
                  <a:srgbClr val="E0EDFD">
                    <a:lumMod val="10000"/>
                  </a:srgbClr>
                </a:solidFill>
                <a:cs typeface="Arial"/>
              </a:rPr>
              <a:t>d’atténuation </a:t>
            </a:r>
            <a:r>
              <a:rPr lang="fr-CA" sz="1200" dirty="0">
                <a:solidFill>
                  <a:srgbClr val="E0EDFD">
                    <a:lumMod val="10000"/>
                  </a:srgbClr>
                </a:solidFill>
                <a:cs typeface="Arial"/>
              </a:rPr>
              <a:t>axées sur les goulets </a:t>
            </a:r>
            <a:r>
              <a:rPr lang="fr-CA" sz="1200" dirty="0" smtClean="0">
                <a:solidFill>
                  <a:srgbClr val="E0EDFD">
                    <a:lumMod val="10000"/>
                  </a:srgbClr>
                </a:solidFill>
                <a:cs typeface="Arial"/>
              </a:rPr>
              <a:t>d’étranglement/risques </a:t>
            </a:r>
            <a:r>
              <a:rPr lang="fr-CA" sz="1200" dirty="0">
                <a:solidFill>
                  <a:srgbClr val="E0EDFD">
                    <a:lumMod val="10000"/>
                  </a:srgbClr>
                </a:solidFill>
                <a:cs typeface="Arial"/>
              </a:rPr>
              <a:t>pour minimiser les </a:t>
            </a:r>
            <a:r>
              <a:rPr lang="fr-CA" sz="1200" dirty="0" smtClean="0">
                <a:solidFill>
                  <a:srgbClr val="E0EDFD">
                    <a:lumMod val="10000"/>
                  </a:srgbClr>
                </a:solidFill>
                <a:cs typeface="Arial"/>
              </a:rPr>
              <a:t>écarts</a:t>
            </a:r>
          </a:p>
          <a:p>
            <a:pPr lvl="1">
              <a:spcBef>
                <a:spcPts val="100"/>
              </a:spcBef>
              <a:spcAft>
                <a:spcPts val="200"/>
              </a:spcAft>
              <a:buClrTx/>
              <a:buSzPct val="100000"/>
              <a:buFont typeface="Courier New"/>
              <a:buChar char="o"/>
            </a:pPr>
            <a:r>
              <a:rPr lang="fr-CA" sz="1200" dirty="0" smtClean="0">
                <a:solidFill>
                  <a:srgbClr val="E0EDFD">
                    <a:lumMod val="10000"/>
                  </a:srgbClr>
                </a:solidFill>
                <a:cs typeface="Arial"/>
              </a:rPr>
              <a:t>Envisager </a:t>
            </a:r>
            <a:r>
              <a:rPr lang="fr-CA" sz="1200" dirty="0">
                <a:solidFill>
                  <a:srgbClr val="E0EDFD">
                    <a:lumMod val="10000"/>
                  </a:srgbClr>
                </a:solidFill>
                <a:cs typeface="Arial"/>
              </a:rPr>
              <a:t>de hiérarchiser à nouveau les sites </a:t>
            </a:r>
            <a:r>
              <a:rPr lang="fr-CA" sz="1200" dirty="0" smtClean="0">
                <a:solidFill>
                  <a:srgbClr val="E0EDFD">
                    <a:lumMod val="10000"/>
                  </a:srgbClr>
                </a:solidFill>
                <a:cs typeface="Arial"/>
              </a:rPr>
              <a:t>d’emplacement </a:t>
            </a:r>
            <a:r>
              <a:rPr lang="fr-CA" sz="1200" dirty="0">
                <a:solidFill>
                  <a:srgbClr val="E0EDFD">
                    <a:lumMod val="10000"/>
                  </a:srgbClr>
                </a:solidFill>
                <a:cs typeface="Arial"/>
              </a:rPr>
              <a:t>de la liste si le risque </a:t>
            </a:r>
            <a:r>
              <a:rPr lang="fr-CA" sz="1200" dirty="0" smtClean="0">
                <a:solidFill>
                  <a:srgbClr val="E0EDFD">
                    <a:lumMod val="10000"/>
                  </a:srgbClr>
                </a:solidFill>
                <a:cs typeface="Arial"/>
              </a:rPr>
              <a:t>d’écart </a:t>
            </a:r>
            <a:r>
              <a:rPr lang="fr-CA" sz="1200" dirty="0">
                <a:solidFill>
                  <a:srgbClr val="E0EDFD">
                    <a:lumMod val="10000"/>
                  </a:srgbClr>
                </a:solidFill>
                <a:cs typeface="Arial"/>
              </a:rPr>
              <a:t>est trop élevé</a:t>
            </a: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2587439" y="985764"/>
            <a:ext cx="6097969" cy="81036"/>
          </a:xfrm>
          <a:prstGeom prst="rect">
            <a:avLst/>
          </a:prstGeom>
        </p:spPr>
      </p:pic>
      <p:cxnSp>
        <p:nvCxnSpPr>
          <p:cNvPr id="3" name="Straight Connector 2"/>
          <p:cNvCxnSpPr/>
          <p:nvPr>
            <p:custDataLst>
              <p:tags r:id="rId9"/>
            </p:custDataLst>
          </p:nvPr>
        </p:nvCxnSpPr>
        <p:spPr>
          <a:xfrm flipH="1">
            <a:off x="2587439" y="3627290"/>
            <a:ext cx="6148169" cy="0"/>
          </a:xfrm>
          <a:prstGeom prst="line">
            <a:avLst/>
          </a:prstGeom>
          <a:ln w="6350" cmpd="sng">
            <a:solidFill>
              <a:srgbClr val="99C83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>
            <p:custDataLst>
              <p:tags r:id="rId10"/>
            </p:custDataLst>
          </p:nvPr>
        </p:nvCxnSpPr>
        <p:spPr>
          <a:xfrm flipH="1">
            <a:off x="2587439" y="2527369"/>
            <a:ext cx="6148169" cy="0"/>
          </a:xfrm>
          <a:prstGeom prst="line">
            <a:avLst/>
          </a:prstGeom>
          <a:ln w="6350" cmpd="sng">
            <a:solidFill>
              <a:srgbClr val="99C83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>
            <p:custDataLst>
              <p:tags r:id="rId11"/>
            </p:custDataLst>
          </p:nvPr>
        </p:nvCxnSpPr>
        <p:spPr>
          <a:xfrm flipH="1">
            <a:off x="2587439" y="4988562"/>
            <a:ext cx="6148169" cy="0"/>
          </a:xfrm>
          <a:prstGeom prst="line">
            <a:avLst/>
          </a:prstGeom>
          <a:ln w="6350" cmpd="sng">
            <a:solidFill>
              <a:srgbClr val="99C83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6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458580" y="1225161"/>
            <a:ext cx="1903620" cy="984639"/>
          </a:xfrm>
          <a:prstGeom prst="rect">
            <a:avLst/>
          </a:prstGeom>
          <a:solidFill>
            <a:srgbClr val="C2DBE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0" tIns="180000" rIns="72002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95250" algn="ctr">
              <a:buClr>
                <a:srgbClr val="339966"/>
              </a:buClr>
            </a:pPr>
            <a:r>
              <a:rPr lang="en-US" sz="1400" b="1" dirty="0" err="1" smtClean="0">
                <a:latin typeface="Arial"/>
                <a:ea typeface="ＭＳ Ｐゴシック"/>
                <a:cs typeface="Arial"/>
              </a:rPr>
              <a:t>Autorité</a:t>
            </a:r>
            <a:endParaRPr lang="en-US" sz="1100" b="1" dirty="0">
              <a:latin typeface="Arial"/>
              <a:ea typeface="ＭＳ Ｐゴシック"/>
              <a:cs typeface="Arial"/>
            </a:endParaRPr>
          </a:p>
          <a:p>
            <a:pPr marL="95250" algn="ctr">
              <a:buClr>
                <a:srgbClr val="339966"/>
              </a:buClr>
            </a:pPr>
            <a:endParaRPr lang="en-US" sz="1400" b="1" dirty="0" smtClean="0">
              <a:latin typeface="Arial"/>
              <a:ea typeface="ＭＳ Ｐゴシック"/>
              <a:cs typeface="Arial"/>
            </a:endParaRPr>
          </a:p>
        </p:txBody>
      </p:sp>
      <p:sp>
        <p:nvSpPr>
          <p:cNvPr id="22" name="Rectangle 6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270165" y="1039579"/>
            <a:ext cx="365760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en-US" sz="1100" b="1" kern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1</a:t>
            </a:r>
          </a:p>
        </p:txBody>
      </p:sp>
      <p:sp>
        <p:nvSpPr>
          <p:cNvPr id="23" name="Rectangle 6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458580" y="2547782"/>
            <a:ext cx="1903620" cy="984639"/>
          </a:xfrm>
          <a:prstGeom prst="rect">
            <a:avLst/>
          </a:prstGeom>
          <a:solidFill>
            <a:srgbClr val="C2DBE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0" tIns="180000" rIns="72002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95250" algn="ctr">
              <a:buClr>
                <a:srgbClr val="339966"/>
              </a:buClr>
            </a:pPr>
            <a:r>
              <a:rPr lang="en-US" sz="1400" b="1" dirty="0" smtClean="0">
                <a:latin typeface="Arial"/>
                <a:ea typeface="ＭＳ Ｐゴシック"/>
                <a:cs typeface="Arial"/>
              </a:rPr>
              <a:t>Communication</a:t>
            </a:r>
            <a:endParaRPr lang="en-US" sz="1100" b="1" dirty="0">
              <a:latin typeface="Arial"/>
              <a:ea typeface="ＭＳ Ｐゴシック"/>
              <a:cs typeface="Arial"/>
            </a:endParaRPr>
          </a:p>
          <a:p>
            <a:pPr marL="95250" algn="ctr">
              <a:buClr>
                <a:srgbClr val="339966"/>
              </a:buClr>
            </a:pPr>
            <a:endParaRPr lang="en-US" sz="1400" b="1" dirty="0" smtClean="0">
              <a:latin typeface="Arial"/>
              <a:ea typeface="ＭＳ Ｐゴシック"/>
              <a:cs typeface="Arial"/>
            </a:endParaRPr>
          </a:p>
        </p:txBody>
      </p:sp>
      <p:sp>
        <p:nvSpPr>
          <p:cNvPr id="24" name="Rectangle 6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270165" y="2362200"/>
            <a:ext cx="365760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en-US" sz="1100" b="1" kern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2</a:t>
            </a:r>
          </a:p>
        </p:txBody>
      </p:sp>
      <p:sp>
        <p:nvSpPr>
          <p:cNvPr id="26" name="Rectangle 6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458580" y="3766982"/>
            <a:ext cx="1903620" cy="984639"/>
          </a:xfrm>
          <a:prstGeom prst="rect">
            <a:avLst/>
          </a:prstGeom>
          <a:solidFill>
            <a:srgbClr val="C2DBE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0" tIns="180000" rIns="72002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95250" algn="ctr">
              <a:buClr>
                <a:srgbClr val="339966"/>
              </a:buClr>
            </a:pPr>
            <a:r>
              <a:rPr lang="en-US" sz="1400" b="1" dirty="0" err="1" smtClean="0">
                <a:latin typeface="Arial"/>
                <a:ea typeface="ＭＳ Ｐゴシック"/>
                <a:cs typeface="Arial"/>
              </a:rPr>
              <a:t>Risques</a:t>
            </a:r>
            <a:endParaRPr lang="en-US" sz="1100" b="1" dirty="0">
              <a:latin typeface="Arial"/>
              <a:ea typeface="ＭＳ Ｐゴシック"/>
              <a:cs typeface="Arial"/>
            </a:endParaRPr>
          </a:p>
          <a:p>
            <a:pPr marL="95250" algn="ctr">
              <a:buClr>
                <a:srgbClr val="339966"/>
              </a:buClr>
            </a:pPr>
            <a:endParaRPr lang="en-US" sz="1400" b="1" dirty="0" smtClean="0">
              <a:latin typeface="Arial"/>
              <a:ea typeface="ＭＳ Ｐゴシック"/>
              <a:cs typeface="Arial"/>
            </a:endParaRPr>
          </a:p>
        </p:txBody>
      </p:sp>
      <p:sp>
        <p:nvSpPr>
          <p:cNvPr id="30" name="Rectangle 6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270166" y="3581400"/>
            <a:ext cx="355403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en-US" sz="1100" b="1" kern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3</a:t>
            </a:r>
          </a:p>
        </p:txBody>
      </p:sp>
      <p:sp>
        <p:nvSpPr>
          <p:cNvPr id="31" name="Rectangle 6"/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458580" y="5035161"/>
            <a:ext cx="1903620" cy="984639"/>
          </a:xfrm>
          <a:prstGeom prst="rect">
            <a:avLst/>
          </a:prstGeom>
          <a:solidFill>
            <a:srgbClr val="C2DBE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vert="horz" wrap="square" lIns="0" tIns="180000" rIns="72002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95250" algn="ctr">
              <a:buClr>
                <a:srgbClr val="339966"/>
              </a:buClr>
            </a:pPr>
            <a:r>
              <a:rPr lang="en-US" sz="1400" b="1" dirty="0" err="1" smtClean="0">
                <a:latin typeface="Arial"/>
                <a:ea typeface="ＭＳ Ｐゴシック"/>
                <a:cs typeface="Arial"/>
              </a:rPr>
              <a:t>Coûts</a:t>
            </a:r>
            <a:endParaRPr lang="en-US" sz="1100" b="1" dirty="0">
              <a:latin typeface="Arial"/>
              <a:ea typeface="ＭＳ Ｐゴシック"/>
              <a:cs typeface="Arial"/>
            </a:endParaRPr>
          </a:p>
          <a:p>
            <a:pPr marL="95250" algn="ctr">
              <a:buClr>
                <a:srgbClr val="339966"/>
              </a:buClr>
            </a:pPr>
            <a:endParaRPr lang="en-US" sz="1400" b="1" dirty="0" smtClean="0">
              <a:latin typeface="Arial"/>
              <a:ea typeface="ＭＳ Ｐゴシック"/>
              <a:cs typeface="Arial"/>
            </a:endParaRPr>
          </a:p>
        </p:txBody>
      </p:sp>
      <p:sp>
        <p:nvSpPr>
          <p:cNvPr id="32" name="Rectangle 6"/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270165" y="4849579"/>
            <a:ext cx="365760" cy="36576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589F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rtl="0">
              <a:buClr>
                <a:srgbClr val="339966"/>
              </a:buClr>
            </a:pPr>
            <a:r>
              <a:rPr lang="en-US" sz="1100" b="1" kern="1200" dirty="0" smtClean="0">
                <a:solidFill>
                  <a:srgbClr val="1F1F1F"/>
                </a:solidFill>
                <a:latin typeface="Arial"/>
                <a:ea typeface="ＭＳ Ｐゴシック"/>
                <a:cs typeface="Arial"/>
              </a:rPr>
              <a:t>4</a:t>
            </a:r>
          </a:p>
        </p:txBody>
      </p:sp>
      <p:sp>
        <p:nvSpPr>
          <p:cNvPr id="34" name="Rectangle 33"/>
          <p:cNvSpPr/>
          <p:nvPr>
            <p:custDataLst>
              <p:tags r:id="rId20"/>
            </p:custDataLst>
          </p:nvPr>
        </p:nvSpPr>
        <p:spPr bwMode="auto">
          <a:xfrm>
            <a:off x="0" y="0"/>
            <a:ext cx="521608" cy="521608"/>
          </a:xfrm>
          <a:prstGeom prst="rect">
            <a:avLst/>
          </a:prstGeom>
          <a:solidFill>
            <a:srgbClr val="00589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133350" indent="-137160" algn="ctr" defTabSz="787400">
              <a:buClr>
                <a:schemeClr val="tx2"/>
              </a:buClr>
              <a:buSzPct val="125000"/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35" name="Title 1"/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656182" y="106680"/>
            <a:ext cx="84878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2391" eaLnBrk="0" hangingPunct="0">
              <a:defRPr/>
            </a:pPr>
            <a:r>
              <a:rPr lang="fr-CA" b="1" dirty="0">
                <a:solidFill>
                  <a:schemeClr val="bg1"/>
                </a:solidFill>
                <a:latin typeface="Arial Narrow"/>
                <a:cs typeface="Arial Narrow"/>
              </a:rPr>
              <a:t>Protocole de déviation : une obligation contractuelle de la plateforme </a:t>
            </a:r>
            <a:r>
              <a:rPr lang="fr-CA" b="1" dirty="0" smtClean="0">
                <a:solidFill>
                  <a:schemeClr val="bg1"/>
                </a:solidFill>
                <a:latin typeface="Arial Narrow"/>
                <a:cs typeface="Arial Narrow"/>
              </a:rPr>
              <a:t>d’optimisation </a:t>
            </a:r>
            <a:r>
              <a:rPr lang="fr-CA" b="1" dirty="0">
                <a:solidFill>
                  <a:schemeClr val="bg1"/>
                </a:solidFill>
                <a:latin typeface="Arial Narrow"/>
                <a:cs typeface="Arial Narrow"/>
              </a:rPr>
              <a:t>de </a:t>
            </a:r>
            <a:r>
              <a:rPr lang="fr-CA" b="1" dirty="0" smtClean="0">
                <a:solidFill>
                  <a:schemeClr val="bg1"/>
                </a:solidFill>
                <a:latin typeface="Arial Narrow"/>
                <a:cs typeface="Arial Narrow"/>
              </a:rPr>
              <a:t>l’ECF</a:t>
            </a:r>
            <a:endParaRPr lang="fr-CA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632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48&quot;/&gt;&lt;CPresentation id=&quot;1&quot;&gt;&lt;m_precDefaultNumber/&gt;&lt;m_precDefaultPercent/&gt;&lt;m_precDefaultDate/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/&gt;&lt;m_precDefaultWeek/&gt;&lt;m_precDefaultDay&gt;&lt;m_bNumberIsYear val=&quot;0&quot;/&gt;&lt;m_strFormatTime&gt;%#d&lt;/m_strFormatTime&gt;&lt;/m_precDefaultDay&gt;&lt;m_mruColor&gt;&lt;m_vecMRU length=&quot;8&quot;&gt;&lt;elem m_fUsage=&quot;2.28509999999999990000E+000&quot;&gt;&lt;m_msothmcolidx val=&quot;0&quot;/&gt;&lt;m_rgb r=&quot;3e&quot; g=&quot;55&quot; b=&quot;2f&quot;/&gt;&lt;m_ppcolschidx tagver0=&quot;23004&quot; tagname0=&quot;m_ppcolschidxUNRECOGNIZED&quot; val=&quot;0&quot;/&gt;&lt;m_nBrightness val=&quot;0&quot;/&gt;&lt;/elem&gt;&lt;elem m_fUsage=&quot;1.59049000000000020000E+000&quot;&gt;&lt;m_msothmcolidx val=&quot;0&quot;/&gt;&lt;m_rgb r=&quot;23&quot; g=&quot;47&quot; b=&quot;27&quot;/&gt;&lt;m_ppcolschidx tagver0=&quot;23004&quot; tagname0=&quot;m_ppcolschidxUNRECOGNIZED&quot; val=&quot;0&quot;/&gt;&lt;m_nBrightness val=&quot;0&quot;/&gt;&lt;/elem&gt;&lt;elem m_fUsage=&quot;1.47248903618999980000E+000&quot;&gt;&lt;m_msothmcolidx val=&quot;0&quot;/&gt;&lt;m_rgb r=&quot;ee&quot; g=&quot;fa&quot; b=&quot;9c&quot;/&gt;&lt;m_ppcolschidx tagver0=&quot;23004&quot; tagname0=&quot;m_ppcolschidxUNRECOGNIZED&quot; val=&quot;0&quot;/&gt;&lt;m_nBrightness val=&quot;0&quot;/&gt;&lt;/elem&gt;&lt;elem m_fUsage=&quot;9.91951650973079580000E-001&quot;&gt;&lt;m_msothmcolidx val=&quot;0&quot;/&gt;&lt;m_rgb r=&quot;fa&quot; g=&quot;f2&quot; b=&quot;96&quot;/&gt;&lt;m_ppcolschidx tagver0=&quot;23004&quot; tagname0=&quot;m_ppcolschidxUNRECOGNIZED&quot; val=&quot;0&quot;/&gt;&lt;m_nBrightness val=&quot;0&quot;/&gt;&lt;/elem&gt;&lt;elem m_fUsage=&quot;9.33779103492547000000E-001&quot;&gt;&lt;m_msothmcolidx val=&quot;0&quot;/&gt;&lt;m_rgb r=&quot;c1&quot; g=&quot;1f&quot; b=&quot;d&quot;/&gt;&lt;m_ppcolschidx tagver0=&quot;23004&quot; tagname0=&quot;m_ppcolschidxUNRECOGNIZED&quot; val=&quot;0&quot;/&gt;&lt;m_nBrightness val=&quot;0&quot;/&gt;&lt;/elem&gt;&lt;elem m_fUsage=&quot;9.08764110000000010000E-001&quot;&gt;&lt;m_msothmcolidx val=&quot;0&quot;/&gt;&lt;m_rgb r=&quot;f8&quot; g=&quot;f5&quot; b=&quot;d1&quot;/&gt;&lt;m_ppcolschidx tagver0=&quot;23004&quot; tagname0=&quot;m_ppcolschidxUNRECOGNIZED&quot; val=&quot;0&quot;/&gt;&lt;m_nBrightness val=&quot;0&quot;/&gt;&lt;/elem&gt;&lt;elem m_fUsage=&quot;5.31441000000000160000E-001&quot;&gt;&lt;m_msothmcolidx val=&quot;0&quot;/&gt;&lt;m_rgb r=&quot;0&quot; g=&quot;75&quot; b=&quot;35&quot;/&gt;&lt;m_ppcolschidx tagver0=&quot;23004&quot; tagname0=&quot;m_ppcolschidxUNRECOGNIZED&quot; val=&quot;0&quot;/&gt;&lt;m_nBrightness val=&quot;0&quot;/&gt;&lt;/elem&gt;&lt;elem m_fUsage=&quot;4.88320668575649100000E-001&quot;&gt;&lt;m_msothmcolidx val=&quot;0&quot;/&gt;&lt;m_rgb r=&quot;fa&quot; g=&quot;f3&quot; b=&quot;a2&quot;/&gt;&lt;m_ppcolschidx tagver0=&quot;23004&quot; tagname0=&quot;m_ppcolschidxUNRECOGNIZED&quot; val=&quot;0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1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M968WhlE68_HvvfLiOd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Fn.0bwrkagkJ5ga7hI9A"/>
  <p:tag name="NUM" val="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2c47Qbq4kic_K.5QlDLN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2kCfZEd0eR5YbDtVHp2g"/>
  <p:tag name="NUM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55FK7vGKUuxqcAploMPd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2kCfZEd0eR5YbDtVHp2g"/>
  <p:tag name="NUM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7BVqoG1EG6yI.R3og0c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Fn.0bwrkagkJ5ga7hI9A"/>
  <p:tag name="NUM" val="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2kCfZEd0eR5YbDtVHp2g"/>
  <p:tag name="NUM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NUM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NUM" val="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xYqk.9m6Uu1zlxJj1HNVA"/>
  <p:tag name="NUM" val="1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Ak8MFJ9EiMhGpGVx3WYQ"/>
  <p:tag name="NUM" val="1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NUM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GZSDLyLkSzD8e6X3tKqA"/>
  <p:tag name="NUM" val="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9aHe6S5EigBJ.TFdA5hw"/>
  <p:tag name="NUM" val="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Fn.0bwrkagkJ5ga7hI9A"/>
  <p:tag name="NUM" val="2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NUM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ZiH1QSUU.LrTBHACjB6Q"/>
  <p:tag name="NUM" val="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Fn.0bwrkagkJ5ga7hI9A"/>
  <p:tag name="NUM" val="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NUM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xYqk.9m6Uu1zlxJj1HNVA"/>
  <p:tag name="NUM" val="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30AIIzcE6C7ioEblR_5g"/>
  <p:tag name="NUM" val="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Fn.0bwrkagkJ5ga7hI9A"/>
  <p:tag name="NUM" val="1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NUM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AixOXtLEeA1csPRGSQPg"/>
  <p:tag name="NUM" val="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Fn.0bwrkagkJ5ga7hI9A"/>
  <p:tag name="NUM" val="1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Fn.0bwrkagkJ5ga7hI9A"/>
  <p:tag name="NUM" val="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NUM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xYqk.9m6Uu1zlxJj1HNVA"/>
  <p:tag name="NUM" val="1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Fn.0bwrkagkJ5ga7hI9A"/>
  <p:tag name="NUM" val="1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NUM" val="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2kCfZEd0eR5YbDtVHp2g"/>
  <p:tag name="NUM" val="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Fn.0bwrkagkJ5ga7hI9A"/>
  <p:tag name="NUM" val="3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NUM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Fn.0bwrkagkJ5ga7hI9A"/>
  <p:tag name="NUM" val="2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NUM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je_TkLCEGv265EDiiTCQ"/>
  <p:tag name="NUM" val="1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Fn.0bwrkagkJ5ga7hI9A"/>
  <p:tag name="NUM" val="1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NUM" val="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rY9gGjVkGoaahUVN7tPg"/>
  <p:tag name="NUM" val="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tR92.e00W2I9.YzZEYLA"/>
  <p:tag name="NUM" val="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JzH0M5jUaxn_M71.PtRA"/>
  <p:tag name="NUM" val="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lVkRJ_Wk6eBOey8movoA"/>
  <p:tag name="NUM" val="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8r6p2nOEW5jhuz0pI.ng"/>
  <p:tag name="NUM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Fn.0bwrkagkJ5ga7hI9A"/>
  <p:tag name="NUM" val="1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Fn.0bwrkagkJ5ga7hI9A"/>
  <p:tag name="NUM" val="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2kCfZEd0eR5YbDtVHp2g"/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5kC9_bVUiOOr9md6DguQ"/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2DKdWN9rUaZmeiC3vy8mg"/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xYqk.9m6Uu1zlxJj1HNVA"/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Ak8MFJ9EiMhGpGVx3WYQ"/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JTs1YucEWsoLm7XfoDww"/>
  <p:tag name="NUM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ZdxRuHCxkGmN7RpfOYpDA"/>
  <p:tag name="NUM" val="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VhqDrQ_UK5GUQNiuIwrw"/>
  <p:tag name="NUM" val="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.fN9AyhU2kFRUeyoWyhg"/>
  <p:tag name="NUM" val="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Df46CJQ0OqzbG4w_RgXA"/>
  <p:tag name="NUM" val="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reDKOIfkmX.H4XdhEuCg"/>
  <p:tag name="NUM" val="1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3ivteXAXEudWVJBsHHvkQ"/>
  <p:tag name="NUM" val="1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06rA6mEkeJAdWpouXXdA"/>
  <p:tag name="NUM" val="1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ygik8u.UaaPcltliZtDg"/>
  <p:tag name="NUM" val="1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WDWLxFj0yU8XkW6GTGWg"/>
  <p:tag name="NUM" val="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sggtL94BEmGLRibYTjV_Q"/>
  <p:tag name="NUM" val="1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cn2KGoJUqNeQXGnd98ww"/>
  <p:tag name="NUM" val="1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0YdtwgJkebsIkCwV6tRg"/>
  <p:tag name="NUM" val="1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XGZyBzmUum9UyfFKWvc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WDWLxFj0yU8XkW6GTGWg"/>
  <p:tag name="NUM" val="2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WDWLxFj0yU8XkW6GTGWg"/>
  <p:tag name="NUM" val="2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WDWLxFj0yU8XkW6GTGWg"/>
  <p:tag name="NUM" val="2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WDWLxFj0yU8XkW6GTGWg"/>
  <p:tag name="NUM" val="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Kb1DxWY0G508jW77dOa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Fn.0bwrkagkJ5ga7hI9A"/>
  <p:tag name="NUM" val="3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2kCfZEd0eR5YbDtVHp2g"/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5kC9_bVUiOOr9md6DguQ"/>
  <p:tag name="NUM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2DKdWN9rUaZmeiC3vy8mg"/>
  <p:tag name="NUM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xYqk.9m6Uu1zlxJj1HNVA"/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cup7EPQUGUxEkSMkQpH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Ak8MFJ9EiMhGpGVx3WYQ"/>
  <p:tag name="NUM" val="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JTs1YucEWsoLm7XfoDww"/>
  <p:tag name="NUM" val="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ZdxRuHCxkGmN7RpfOYpDA"/>
  <p:tag name="NUM" val="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VhqDrQ_UK5GUQNiuIwrw"/>
  <p:tag name="NUM" val="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.fN9AyhU2kFRUeyoWyhg"/>
  <p:tag name="NUM" val="1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Df46CJQ0OqzbG4w_RgXA"/>
  <p:tag name="NUM" val="1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reDKOIfkmX.H4XdhEuCg"/>
  <p:tag name="NUM" val="1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3ivteXAXEudWVJBsHHvkQ"/>
  <p:tag name="NUM" val="1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06rA6mEkeJAdWpouXXdA"/>
  <p:tag name="NUM" val="1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ygik8u.UaaPcltliZtDg"/>
  <p:tag name="NUM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gTRzUwok2FhOjiLw3Uk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WDWLxFj0yU8XkW6GTGWg"/>
  <p:tag name="NUM" val="1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sggtL94BEmGLRibYTjV_Q"/>
  <p:tag name="NUM" val="1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cn2KGoJUqNeQXGnd98ww"/>
  <p:tag name="NUM" val="1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0YdtwgJkebsIkCwV6tRg"/>
  <p:tag name="NUM" val="1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WDWLxFj0yU8XkW6GTGWg"/>
  <p:tag name="NUM" val="2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WDWLxFj0yU8XkW6GTGWg"/>
  <p:tag name="NUM" val="2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WDWLxFj0yU8XkW6GTGWg"/>
  <p:tag name="NUM" val="2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WDWLxFj0yU8XkW6GTGWg"/>
  <p:tag name="NUM" val="2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heme/theme1.xml><?xml version="1.0" encoding="utf-8"?>
<a:theme xmlns:a="http://schemas.openxmlformats.org/drawingml/2006/main" name="1_Mckinsey">
  <a:themeElements>
    <a:clrScheme name="Custom 2">
      <a:dk1>
        <a:srgbClr val="1F1F1F"/>
      </a:dk1>
      <a:lt1>
        <a:srgbClr val="FFFFFF"/>
      </a:lt1>
      <a:dk2>
        <a:srgbClr val="339966"/>
      </a:dk2>
      <a:lt2>
        <a:srgbClr val="FFFFFF"/>
      </a:lt2>
      <a:accent1>
        <a:srgbClr val="DAF2E6"/>
      </a:accent1>
      <a:accent2>
        <a:srgbClr val="A3E0C2"/>
      </a:accent2>
      <a:accent3>
        <a:srgbClr val="75D1A3"/>
      </a:accent3>
      <a:accent4>
        <a:srgbClr val="3DB77A"/>
      </a:accent4>
      <a:accent5>
        <a:srgbClr val="339966"/>
      </a:accent5>
      <a:accent6>
        <a:srgbClr val="808080"/>
      </a:accent6>
      <a:hlink>
        <a:srgbClr val="D1F0E0"/>
      </a:hlink>
      <a:folHlink>
        <a:srgbClr val="339966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72913</TotalTime>
  <Words>3639</Words>
  <Application>Microsoft Office PowerPoint</Application>
  <PresentationFormat>On-screen Show (4:3)</PresentationFormat>
  <Paragraphs>420</Paragraphs>
  <Slides>18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MS PGothic</vt:lpstr>
      <vt:lpstr>MS PGothic</vt:lpstr>
      <vt:lpstr>Arial</vt:lpstr>
      <vt:lpstr>Arial Narrow</vt:lpstr>
      <vt:lpstr>Calibri</vt:lpstr>
      <vt:lpstr>Courier New</vt:lpstr>
      <vt:lpstr>1_Mckinsey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Arnot-Kruger</dc:creator>
  <cp:lastModifiedBy>Yizi Yang</cp:lastModifiedBy>
  <cp:revision>1481</cp:revision>
  <cp:lastPrinted>2017-01-20T11:31:32Z</cp:lastPrinted>
  <dcterms:created xsi:type="dcterms:W3CDTF">2014-04-06T16:39:08Z</dcterms:created>
  <dcterms:modified xsi:type="dcterms:W3CDTF">2017-05-23T09:31:56Z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